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514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mailto:kjaswanth28@gmail.com" TargetMode="External"/><Relationship Id="rId4" Type="http://schemas.openxmlformats.org/officeDocument/2006/relationships/hyperlink" Target="https://sites.google.com/view/jaswanth-kollipar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866068"/>
            <a:ext cx="7415927" cy="3006090"/>
          </a:xfrm>
          <a:prstGeom prst="rect">
            <a:avLst/>
          </a:prstGeom>
          <a:noFill/>
          <a:ln/>
        </p:spPr>
        <p:txBody>
          <a:bodyPr wrap="square" rtlCol="0" anchor="t"/>
          <a:lstStyle/>
          <a:p>
            <a:pPr marL="0" indent="0">
              <a:lnSpc>
                <a:spcPts val="7890"/>
              </a:lnSpc>
              <a:buNone/>
            </a:pPr>
            <a:r>
              <a:rPr lang="en-US" sz="6312" b="1" kern="0" spc="-126" dirty="0">
                <a:solidFill>
                  <a:srgbClr val="D75BE2"/>
                </a:solidFill>
                <a:latin typeface="adonis-web" pitchFamily="34" charset="0"/>
                <a:ea typeface="adonis-web" pitchFamily="34" charset="-122"/>
                <a:cs typeface="adonis-web" pitchFamily="34" charset="-120"/>
              </a:rPr>
              <a:t>Preserving Cultural Heritage with VR and Digital Archiving</a:t>
            </a:r>
            <a:endParaRPr lang="en-US" sz="6312" dirty="0"/>
          </a:p>
        </p:txBody>
      </p:sp>
      <p:sp>
        <p:nvSpPr>
          <p:cNvPr id="6" name="Text 2"/>
          <p:cNvSpPr/>
          <p:nvPr/>
        </p:nvSpPr>
        <p:spPr>
          <a:xfrm>
            <a:off x="864037" y="4356743"/>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Welcome to our presentation on the transformative power of VR and digital archiving in preserving cultural heritage. We'll explore how these innovative technologies create immersive experiences, foster understanding, and ensure the legacy of our shared history for future generations.</a:t>
            </a:r>
            <a:endParaRPr lang="en-US" sz="1944" dirty="0"/>
          </a:p>
        </p:txBody>
      </p:sp>
      <p:sp>
        <p:nvSpPr>
          <p:cNvPr id="7" name="Shape 3"/>
          <p:cNvSpPr/>
          <p:nvPr/>
        </p:nvSpPr>
        <p:spPr>
          <a:xfrm>
            <a:off x="864037" y="6534388"/>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71657" y="6542008"/>
            <a:ext cx="379690" cy="379690"/>
          </a:xfrm>
          <a:prstGeom prst="rect">
            <a:avLst/>
          </a:prstGeom>
        </p:spPr>
      </p:pic>
      <p:sp>
        <p:nvSpPr>
          <p:cNvPr id="9" name="Text 4"/>
          <p:cNvSpPr/>
          <p:nvPr/>
        </p:nvSpPr>
        <p:spPr>
          <a:xfrm>
            <a:off x="1382316" y="6515933"/>
            <a:ext cx="2911793" cy="431959"/>
          </a:xfrm>
          <a:prstGeom prst="rect">
            <a:avLst/>
          </a:prstGeom>
          <a:noFill/>
          <a:ln/>
        </p:spPr>
        <p:txBody>
          <a:bodyPr wrap="none" rtlCol="0" anchor="t"/>
          <a:lstStyle/>
          <a:p>
            <a:pPr marL="0" indent="0" algn="l">
              <a:lnSpc>
                <a:spcPts val="3402"/>
              </a:lnSpc>
              <a:buNone/>
            </a:pPr>
            <a:r>
              <a:rPr lang="en-US" sz="2430" b="1" kern="0" spc="-39" dirty="0">
                <a:solidFill>
                  <a:srgbClr val="272525"/>
                </a:solidFill>
                <a:latin typeface="Source Sans Pro" pitchFamily="34" charset="0"/>
                <a:ea typeface="Source Sans Pro" pitchFamily="34" charset="-122"/>
                <a:cs typeface="Source Sans Pro" pitchFamily="34" charset="-120"/>
              </a:rPr>
              <a:t>by Kollipara Jaswanth</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2106930"/>
            <a:ext cx="8534043" cy="726043"/>
          </a:xfrm>
          <a:prstGeom prst="rect">
            <a:avLst/>
          </a:prstGeom>
          <a:noFill/>
          <a:ln/>
        </p:spPr>
        <p:txBody>
          <a:bodyPr wrap="none" rtlCol="0" anchor="t"/>
          <a:lstStyle/>
          <a:p>
            <a:pPr marL="0" indent="0">
              <a:lnSpc>
                <a:spcPts val="5718"/>
              </a:lnSpc>
              <a:buNone/>
            </a:pPr>
            <a:r>
              <a:rPr lang="en-US" sz="4574" b="1" kern="0" spc="-91" dirty="0">
                <a:solidFill>
                  <a:srgbClr val="D75BE2"/>
                </a:solidFill>
                <a:latin typeface="adonis-web" pitchFamily="34" charset="0"/>
                <a:ea typeface="adonis-web" pitchFamily="34" charset="-122"/>
                <a:cs typeface="adonis-web" pitchFamily="34" charset="-120"/>
              </a:rPr>
              <a:t>Contact, Discussion, and Thank You</a:t>
            </a:r>
            <a:endParaRPr lang="en-US" sz="4574" dirty="0"/>
          </a:p>
        </p:txBody>
      </p:sp>
      <p:sp>
        <p:nvSpPr>
          <p:cNvPr id="5" name="Text 2"/>
          <p:cNvSpPr/>
          <p:nvPr/>
        </p:nvSpPr>
        <p:spPr>
          <a:xfrm>
            <a:off x="968693" y="3425428"/>
            <a:ext cx="6045279"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Contact Us: </a:t>
            </a:r>
            <a:r>
              <a:rPr lang="en-US" sz="1944" u="sng" kern="0" spc="-39" dirty="0">
                <a:solidFill>
                  <a:srgbClr val="D75BE2"/>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Jaswanth Kollipara</a:t>
            </a:r>
            <a:endParaRPr lang="en-US" sz="1944" dirty="0"/>
          </a:p>
        </p:txBody>
      </p:sp>
      <p:sp>
        <p:nvSpPr>
          <p:cNvPr id="6" name="Text 3"/>
          <p:cNvSpPr/>
          <p:nvPr/>
        </p:nvSpPr>
        <p:spPr>
          <a:xfrm>
            <a:off x="968693" y="4042648"/>
            <a:ext cx="6045279"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or email us at info@</a:t>
            </a:r>
            <a:r>
              <a:rPr lang="en-US" sz="1944" u="sng" kern="0" spc="-39" dirty="0">
                <a:solidFill>
                  <a:srgbClr val="D75BE2"/>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kjaswanth28@gmail.com</a:t>
            </a:r>
            <a:r>
              <a:rPr lang="en-US" sz="1944" kern="0" spc="-39" dirty="0">
                <a:solidFill>
                  <a:srgbClr val="272525"/>
                </a:solidFill>
                <a:latin typeface="Source Sans Pro" pitchFamily="34" charset="0"/>
                <a:ea typeface="Source Sans Pro" pitchFamily="34" charset="-122"/>
                <a:cs typeface="Source Sans Pro" pitchFamily="34" charset="-120"/>
              </a:rPr>
              <a:t>
Please feel free to raise your hand or use the discussion chat to participate in the Q&amp;A session.</a:t>
            </a:r>
            <a:endParaRPr lang="en-US" sz="1944" dirty="0"/>
          </a:p>
        </p:txBody>
      </p:sp>
      <p:sp>
        <p:nvSpPr>
          <p:cNvPr id="7" name="Text 4"/>
          <p:cNvSpPr/>
          <p:nvPr/>
        </p:nvSpPr>
        <p:spPr>
          <a:xfrm>
            <a:off x="7623810" y="3425428"/>
            <a:ext cx="6045279"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Thank you all for your time and attention. We hope this presentation has provided valuable insights into the capabilities and future of Personal Finance Manager.</a:t>
            </a:r>
            <a:endParaRPr lang="en-US" sz="1944" dirty="0"/>
          </a:p>
        </p:txBody>
      </p:sp>
      <p:sp>
        <p:nvSpPr>
          <p:cNvPr id="8" name="Text 5"/>
          <p:cNvSpPr/>
          <p:nvPr/>
        </p:nvSpPr>
        <p:spPr>
          <a:xfrm>
            <a:off x="7623810" y="4832747"/>
            <a:ext cx="6045279"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We welcome your questions and feedback.</a:t>
            </a:r>
            <a:endParaRPr lang="en-US" sz="1944" dirty="0"/>
          </a:p>
        </p:txBody>
      </p:sp>
      <p:sp>
        <p:nvSpPr>
          <p:cNvPr id="9" name="Text 6"/>
          <p:cNvSpPr/>
          <p:nvPr/>
        </p:nvSpPr>
        <p:spPr>
          <a:xfrm>
            <a:off x="968693" y="5727621"/>
            <a:ext cx="12692896" cy="395049"/>
          </a:xfrm>
          <a:prstGeom prst="rect">
            <a:avLst/>
          </a:prstGeom>
          <a:noFill/>
          <a:ln/>
        </p:spPr>
        <p:txBody>
          <a:bodyPr wrap="none" rtlCol="0" anchor="t"/>
          <a:lstStyle/>
          <a:p>
            <a:pPr marL="0" indent="0" algn="l">
              <a:lnSpc>
                <a:spcPts val="3110"/>
              </a:lnSpc>
              <a:buNone/>
            </a:pP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244328"/>
          </a:xfrm>
          <a:prstGeom prst="rect">
            <a:avLst/>
          </a:prstGeom>
        </p:spPr>
      </p:pic>
      <p:sp>
        <p:nvSpPr>
          <p:cNvPr id="5" name="Text 1"/>
          <p:cNvSpPr/>
          <p:nvPr/>
        </p:nvSpPr>
        <p:spPr>
          <a:xfrm>
            <a:off x="2699623" y="2739033"/>
            <a:ext cx="8673822" cy="528042"/>
          </a:xfrm>
          <a:prstGeom prst="rect">
            <a:avLst/>
          </a:prstGeom>
          <a:noFill/>
          <a:ln/>
        </p:spPr>
        <p:txBody>
          <a:bodyPr wrap="none" rtlCol="0" anchor="t"/>
          <a:lstStyle/>
          <a:p>
            <a:pPr marL="0" indent="0">
              <a:lnSpc>
                <a:spcPts val="4158"/>
              </a:lnSpc>
              <a:buNone/>
            </a:pPr>
            <a:r>
              <a:rPr lang="en-US" sz="3327" b="1" kern="0" spc="-67" dirty="0">
                <a:solidFill>
                  <a:srgbClr val="D75BE2"/>
                </a:solidFill>
                <a:latin typeface="adonis-web" pitchFamily="34" charset="0"/>
                <a:ea typeface="adonis-web" pitchFamily="34" charset="-122"/>
                <a:cs typeface="adonis-web" pitchFamily="34" charset="-120"/>
              </a:rPr>
              <a:t>The Importance of Cultural Heritage Preservation</a:t>
            </a:r>
            <a:endParaRPr lang="en-US" sz="3327" dirty="0"/>
          </a:p>
        </p:txBody>
      </p:sp>
      <p:sp>
        <p:nvSpPr>
          <p:cNvPr id="6" name="Shape 2"/>
          <p:cNvSpPr/>
          <p:nvPr/>
        </p:nvSpPr>
        <p:spPr>
          <a:xfrm>
            <a:off x="2699623" y="3738324"/>
            <a:ext cx="403979" cy="403979"/>
          </a:xfrm>
          <a:prstGeom prst="roundRect">
            <a:avLst>
              <a:gd name="adj" fmla="val 18668"/>
            </a:avLst>
          </a:prstGeom>
          <a:solidFill>
            <a:srgbClr val="F4D4F7"/>
          </a:solidFill>
          <a:ln w="7620">
            <a:solidFill>
              <a:srgbClr val="DABADD"/>
            </a:solidFill>
            <a:prstDash val="solid"/>
          </a:ln>
        </p:spPr>
      </p:sp>
      <p:sp>
        <p:nvSpPr>
          <p:cNvPr id="7" name="Text 3"/>
          <p:cNvSpPr/>
          <p:nvPr/>
        </p:nvSpPr>
        <p:spPr>
          <a:xfrm>
            <a:off x="2832021" y="3813572"/>
            <a:ext cx="139184" cy="253484"/>
          </a:xfrm>
          <a:prstGeom prst="rect">
            <a:avLst/>
          </a:prstGeom>
          <a:noFill/>
          <a:ln/>
        </p:spPr>
        <p:txBody>
          <a:bodyPr wrap="none" rtlCol="0" anchor="t"/>
          <a:lstStyle/>
          <a:p>
            <a:pPr marL="0" indent="0" algn="ctr">
              <a:lnSpc>
                <a:spcPts val="1996"/>
              </a:lnSpc>
              <a:buNone/>
            </a:pPr>
            <a:r>
              <a:rPr lang="en-US" sz="1996" b="1" kern="0" spc="-40" dirty="0">
                <a:solidFill>
                  <a:srgbClr val="272525"/>
                </a:solidFill>
                <a:latin typeface="adonis-web" pitchFamily="34" charset="0"/>
                <a:ea typeface="adonis-web" pitchFamily="34" charset="-122"/>
                <a:cs typeface="adonis-web" pitchFamily="34" charset="-120"/>
              </a:rPr>
              <a:t>1</a:t>
            </a:r>
            <a:endParaRPr lang="en-US" sz="1996" dirty="0"/>
          </a:p>
        </p:txBody>
      </p:sp>
      <p:sp>
        <p:nvSpPr>
          <p:cNvPr id="8" name="Text 4"/>
          <p:cNvSpPr/>
          <p:nvPr/>
        </p:nvSpPr>
        <p:spPr>
          <a:xfrm>
            <a:off x="3283148" y="3738324"/>
            <a:ext cx="2964894" cy="263962"/>
          </a:xfrm>
          <a:prstGeom prst="rect">
            <a:avLst/>
          </a:prstGeom>
          <a:noFill/>
          <a:ln/>
        </p:spPr>
        <p:txBody>
          <a:bodyPr wrap="none" rtlCol="0" anchor="t"/>
          <a:lstStyle/>
          <a:p>
            <a:pPr marL="0" indent="0">
              <a:lnSpc>
                <a:spcPts val="2079"/>
              </a:lnSpc>
              <a:buNone/>
            </a:pPr>
            <a:r>
              <a:rPr lang="en-US" sz="1663" b="1" kern="0" spc="-33" dirty="0">
                <a:solidFill>
                  <a:srgbClr val="272525"/>
                </a:solidFill>
                <a:latin typeface="adonis-web" pitchFamily="34" charset="0"/>
                <a:ea typeface="adonis-web" pitchFamily="34" charset="-122"/>
                <a:cs typeface="adonis-web" pitchFamily="34" charset="-120"/>
              </a:rPr>
              <a:t>Preserving the Past for the Future</a:t>
            </a:r>
            <a:endParaRPr lang="en-US" sz="1663" dirty="0"/>
          </a:p>
        </p:txBody>
      </p:sp>
      <p:sp>
        <p:nvSpPr>
          <p:cNvPr id="9" name="Text 5"/>
          <p:cNvSpPr/>
          <p:nvPr/>
        </p:nvSpPr>
        <p:spPr>
          <a:xfrm>
            <a:off x="3283148" y="4109918"/>
            <a:ext cx="3942278" cy="1723073"/>
          </a:xfrm>
          <a:prstGeom prst="rect">
            <a:avLst/>
          </a:prstGeom>
          <a:noFill/>
          <a:ln/>
        </p:spPr>
        <p:txBody>
          <a:bodyPr wrap="square" rtlCol="0" anchor="t"/>
          <a:lstStyle/>
          <a:p>
            <a:pPr marL="0" indent="0">
              <a:lnSpc>
                <a:spcPts val="2262"/>
              </a:lnSpc>
              <a:buNone/>
            </a:pPr>
            <a:r>
              <a:rPr lang="en-US" sz="1414" kern="0" spc="-28" dirty="0">
                <a:solidFill>
                  <a:srgbClr val="272525"/>
                </a:solidFill>
                <a:latin typeface="Source Sans Pro" pitchFamily="34" charset="0"/>
                <a:ea typeface="Source Sans Pro" pitchFamily="34" charset="-122"/>
                <a:cs typeface="Source Sans Pro" pitchFamily="34" charset="-120"/>
              </a:rPr>
              <a:t>Cultural heritage, encompassing artifacts, traditions, and knowledge, provides invaluable insights into the past and shapes our present. By preserving this heritage, we ensure that future generations can access, learn from, and appreciate the rich tapestry of human history.</a:t>
            </a:r>
            <a:endParaRPr lang="en-US" sz="1414" dirty="0"/>
          </a:p>
        </p:txBody>
      </p:sp>
      <p:sp>
        <p:nvSpPr>
          <p:cNvPr id="10" name="Shape 6"/>
          <p:cNvSpPr/>
          <p:nvPr/>
        </p:nvSpPr>
        <p:spPr>
          <a:xfrm>
            <a:off x="7404973" y="3738324"/>
            <a:ext cx="403979" cy="403979"/>
          </a:xfrm>
          <a:prstGeom prst="roundRect">
            <a:avLst>
              <a:gd name="adj" fmla="val 18668"/>
            </a:avLst>
          </a:prstGeom>
          <a:solidFill>
            <a:srgbClr val="F4D4F7"/>
          </a:solidFill>
          <a:ln w="7620">
            <a:solidFill>
              <a:srgbClr val="DABADD"/>
            </a:solidFill>
            <a:prstDash val="solid"/>
          </a:ln>
        </p:spPr>
      </p:sp>
      <p:sp>
        <p:nvSpPr>
          <p:cNvPr id="11" name="Text 7"/>
          <p:cNvSpPr/>
          <p:nvPr/>
        </p:nvSpPr>
        <p:spPr>
          <a:xfrm>
            <a:off x="7537371" y="3813572"/>
            <a:ext cx="139184" cy="253484"/>
          </a:xfrm>
          <a:prstGeom prst="rect">
            <a:avLst/>
          </a:prstGeom>
          <a:noFill/>
          <a:ln/>
        </p:spPr>
        <p:txBody>
          <a:bodyPr wrap="none" rtlCol="0" anchor="t"/>
          <a:lstStyle/>
          <a:p>
            <a:pPr marL="0" indent="0" algn="ctr">
              <a:lnSpc>
                <a:spcPts val="1996"/>
              </a:lnSpc>
              <a:buNone/>
            </a:pPr>
            <a:r>
              <a:rPr lang="en-US" sz="1996" b="1" kern="0" spc="-40" dirty="0">
                <a:solidFill>
                  <a:srgbClr val="272525"/>
                </a:solidFill>
                <a:latin typeface="adonis-web" pitchFamily="34" charset="0"/>
                <a:ea typeface="adonis-web" pitchFamily="34" charset="-122"/>
                <a:cs typeface="adonis-web" pitchFamily="34" charset="-120"/>
              </a:rPr>
              <a:t>2</a:t>
            </a:r>
            <a:endParaRPr lang="en-US" sz="1996" dirty="0"/>
          </a:p>
        </p:txBody>
      </p:sp>
      <p:sp>
        <p:nvSpPr>
          <p:cNvPr id="12" name="Text 8"/>
          <p:cNvSpPr/>
          <p:nvPr/>
        </p:nvSpPr>
        <p:spPr>
          <a:xfrm>
            <a:off x="7988498" y="3738324"/>
            <a:ext cx="2886075" cy="263962"/>
          </a:xfrm>
          <a:prstGeom prst="rect">
            <a:avLst/>
          </a:prstGeom>
          <a:noFill/>
          <a:ln/>
        </p:spPr>
        <p:txBody>
          <a:bodyPr wrap="none" rtlCol="0" anchor="t"/>
          <a:lstStyle/>
          <a:p>
            <a:pPr marL="0" indent="0">
              <a:lnSpc>
                <a:spcPts val="2079"/>
              </a:lnSpc>
              <a:buNone/>
            </a:pPr>
            <a:r>
              <a:rPr lang="en-US" sz="1663" b="1" kern="0" spc="-33" dirty="0">
                <a:solidFill>
                  <a:srgbClr val="272525"/>
                </a:solidFill>
                <a:latin typeface="adonis-web" pitchFamily="34" charset="0"/>
                <a:ea typeface="adonis-web" pitchFamily="34" charset="-122"/>
                <a:cs typeface="adonis-web" pitchFamily="34" charset="-120"/>
              </a:rPr>
              <a:t>Overcoming Physical Limitations</a:t>
            </a:r>
            <a:endParaRPr lang="en-US" sz="1663" dirty="0"/>
          </a:p>
        </p:txBody>
      </p:sp>
      <p:sp>
        <p:nvSpPr>
          <p:cNvPr id="13" name="Text 9"/>
          <p:cNvSpPr/>
          <p:nvPr/>
        </p:nvSpPr>
        <p:spPr>
          <a:xfrm>
            <a:off x="7988498" y="4109918"/>
            <a:ext cx="3942278" cy="1435894"/>
          </a:xfrm>
          <a:prstGeom prst="rect">
            <a:avLst/>
          </a:prstGeom>
          <a:noFill/>
          <a:ln/>
        </p:spPr>
        <p:txBody>
          <a:bodyPr wrap="square" rtlCol="0" anchor="t"/>
          <a:lstStyle/>
          <a:p>
            <a:pPr marL="0" indent="0">
              <a:lnSpc>
                <a:spcPts val="2262"/>
              </a:lnSpc>
              <a:buNone/>
            </a:pPr>
            <a:r>
              <a:rPr lang="en-US" sz="1414" kern="0" spc="-28" dirty="0">
                <a:solidFill>
                  <a:srgbClr val="272525"/>
                </a:solidFill>
                <a:latin typeface="Source Sans Pro" pitchFamily="34" charset="0"/>
                <a:ea typeface="Source Sans Pro" pitchFamily="34" charset="-122"/>
                <a:cs typeface="Source Sans Pro" pitchFamily="34" charset="-120"/>
              </a:rPr>
              <a:t>Physical preservation of cultural artifacts faces challenges such as decay, damage, and limited accessibility. VR and digital archiving offer solutions to these limitations, allowing for secure preservation and broader access to cultural treasures.</a:t>
            </a:r>
            <a:endParaRPr lang="en-US" sz="1414" dirty="0"/>
          </a:p>
        </p:txBody>
      </p:sp>
      <p:sp>
        <p:nvSpPr>
          <p:cNvPr id="14" name="Shape 10"/>
          <p:cNvSpPr/>
          <p:nvPr/>
        </p:nvSpPr>
        <p:spPr>
          <a:xfrm>
            <a:off x="2699623" y="6214467"/>
            <a:ext cx="403979" cy="403979"/>
          </a:xfrm>
          <a:prstGeom prst="roundRect">
            <a:avLst>
              <a:gd name="adj" fmla="val 18668"/>
            </a:avLst>
          </a:prstGeom>
          <a:solidFill>
            <a:srgbClr val="F4D4F7"/>
          </a:solidFill>
          <a:ln w="7620">
            <a:solidFill>
              <a:srgbClr val="DABADD"/>
            </a:solidFill>
            <a:prstDash val="solid"/>
          </a:ln>
        </p:spPr>
      </p:sp>
      <p:sp>
        <p:nvSpPr>
          <p:cNvPr id="15" name="Text 11"/>
          <p:cNvSpPr/>
          <p:nvPr/>
        </p:nvSpPr>
        <p:spPr>
          <a:xfrm>
            <a:off x="2832021" y="6289715"/>
            <a:ext cx="139184" cy="253484"/>
          </a:xfrm>
          <a:prstGeom prst="rect">
            <a:avLst/>
          </a:prstGeom>
          <a:noFill/>
          <a:ln/>
        </p:spPr>
        <p:txBody>
          <a:bodyPr wrap="none" rtlCol="0" anchor="t"/>
          <a:lstStyle/>
          <a:p>
            <a:pPr marL="0" indent="0" algn="ctr">
              <a:lnSpc>
                <a:spcPts val="1996"/>
              </a:lnSpc>
              <a:buNone/>
            </a:pPr>
            <a:r>
              <a:rPr lang="en-US" sz="1996" b="1" kern="0" spc="-40" dirty="0">
                <a:solidFill>
                  <a:srgbClr val="272525"/>
                </a:solidFill>
                <a:latin typeface="adonis-web" pitchFamily="34" charset="0"/>
                <a:ea typeface="adonis-web" pitchFamily="34" charset="-122"/>
                <a:cs typeface="adonis-web" pitchFamily="34" charset="-120"/>
              </a:rPr>
              <a:t>3</a:t>
            </a:r>
            <a:endParaRPr lang="en-US" sz="1996" dirty="0"/>
          </a:p>
        </p:txBody>
      </p:sp>
      <p:sp>
        <p:nvSpPr>
          <p:cNvPr id="16" name="Text 12"/>
          <p:cNvSpPr/>
          <p:nvPr/>
        </p:nvSpPr>
        <p:spPr>
          <a:xfrm>
            <a:off x="3283148" y="6214467"/>
            <a:ext cx="3114199" cy="263962"/>
          </a:xfrm>
          <a:prstGeom prst="rect">
            <a:avLst/>
          </a:prstGeom>
          <a:noFill/>
          <a:ln/>
        </p:spPr>
        <p:txBody>
          <a:bodyPr wrap="none" rtlCol="0" anchor="t"/>
          <a:lstStyle/>
          <a:p>
            <a:pPr marL="0" indent="0">
              <a:lnSpc>
                <a:spcPts val="2079"/>
              </a:lnSpc>
              <a:buNone/>
            </a:pPr>
            <a:r>
              <a:rPr lang="en-US" sz="1663" b="1" kern="0" spc="-33" dirty="0">
                <a:solidFill>
                  <a:srgbClr val="272525"/>
                </a:solidFill>
                <a:latin typeface="adonis-web" pitchFamily="34" charset="0"/>
                <a:ea typeface="adonis-web" pitchFamily="34" charset="-122"/>
                <a:cs typeface="adonis-web" pitchFamily="34" charset="-120"/>
              </a:rPr>
              <a:t>Embracing Diversity and Inclusivity</a:t>
            </a:r>
            <a:endParaRPr lang="en-US" sz="1663" dirty="0"/>
          </a:p>
        </p:txBody>
      </p:sp>
      <p:sp>
        <p:nvSpPr>
          <p:cNvPr id="17" name="Text 13"/>
          <p:cNvSpPr/>
          <p:nvPr/>
        </p:nvSpPr>
        <p:spPr>
          <a:xfrm>
            <a:off x="3283148" y="6586061"/>
            <a:ext cx="3942278" cy="1148715"/>
          </a:xfrm>
          <a:prstGeom prst="rect">
            <a:avLst/>
          </a:prstGeom>
          <a:noFill/>
          <a:ln/>
        </p:spPr>
        <p:txBody>
          <a:bodyPr wrap="square" rtlCol="0" anchor="t"/>
          <a:lstStyle/>
          <a:p>
            <a:pPr marL="0" indent="0">
              <a:lnSpc>
                <a:spcPts val="2262"/>
              </a:lnSpc>
              <a:buNone/>
            </a:pPr>
            <a:r>
              <a:rPr lang="en-US" sz="1414" kern="0" spc="-28" dirty="0">
                <a:solidFill>
                  <a:srgbClr val="272525"/>
                </a:solidFill>
                <a:latin typeface="Source Sans Pro" pitchFamily="34" charset="0"/>
                <a:ea typeface="Source Sans Pro" pitchFamily="34" charset="-122"/>
                <a:cs typeface="Source Sans Pro" pitchFamily="34" charset="-120"/>
              </a:rPr>
              <a:t>Preserving cultural heritage promotes understanding and appreciation of diverse cultures. Through these technologies, we can bridge geographical boundaries, fostering a more inclusive and connected world.</a:t>
            </a:r>
            <a:endParaRPr lang="en-US" sz="1414" dirty="0"/>
          </a:p>
        </p:txBody>
      </p:sp>
      <p:sp>
        <p:nvSpPr>
          <p:cNvPr id="18" name="Shape 14"/>
          <p:cNvSpPr/>
          <p:nvPr/>
        </p:nvSpPr>
        <p:spPr>
          <a:xfrm>
            <a:off x="7404973" y="6214467"/>
            <a:ext cx="403979" cy="403979"/>
          </a:xfrm>
          <a:prstGeom prst="roundRect">
            <a:avLst>
              <a:gd name="adj" fmla="val 18668"/>
            </a:avLst>
          </a:prstGeom>
          <a:solidFill>
            <a:srgbClr val="F4D4F7"/>
          </a:solidFill>
          <a:ln w="7620">
            <a:solidFill>
              <a:srgbClr val="DABADD"/>
            </a:solidFill>
            <a:prstDash val="solid"/>
          </a:ln>
        </p:spPr>
      </p:sp>
      <p:sp>
        <p:nvSpPr>
          <p:cNvPr id="19" name="Text 15"/>
          <p:cNvSpPr/>
          <p:nvPr/>
        </p:nvSpPr>
        <p:spPr>
          <a:xfrm>
            <a:off x="7537371" y="6289715"/>
            <a:ext cx="139184" cy="253484"/>
          </a:xfrm>
          <a:prstGeom prst="rect">
            <a:avLst/>
          </a:prstGeom>
          <a:noFill/>
          <a:ln/>
        </p:spPr>
        <p:txBody>
          <a:bodyPr wrap="none" rtlCol="0" anchor="t"/>
          <a:lstStyle/>
          <a:p>
            <a:pPr marL="0" indent="0" algn="ctr">
              <a:lnSpc>
                <a:spcPts val="1996"/>
              </a:lnSpc>
              <a:buNone/>
            </a:pPr>
            <a:r>
              <a:rPr lang="en-US" sz="1996" b="1" kern="0" spc="-40" dirty="0">
                <a:solidFill>
                  <a:srgbClr val="272525"/>
                </a:solidFill>
                <a:latin typeface="adonis-web" pitchFamily="34" charset="0"/>
                <a:ea typeface="adonis-web" pitchFamily="34" charset="-122"/>
                <a:cs typeface="adonis-web" pitchFamily="34" charset="-120"/>
              </a:rPr>
              <a:t>4</a:t>
            </a:r>
            <a:endParaRPr lang="en-US" sz="1996" dirty="0"/>
          </a:p>
        </p:txBody>
      </p:sp>
      <p:sp>
        <p:nvSpPr>
          <p:cNvPr id="20" name="Text 16"/>
          <p:cNvSpPr/>
          <p:nvPr/>
        </p:nvSpPr>
        <p:spPr>
          <a:xfrm>
            <a:off x="7988498" y="6214467"/>
            <a:ext cx="2572226" cy="263962"/>
          </a:xfrm>
          <a:prstGeom prst="rect">
            <a:avLst/>
          </a:prstGeom>
          <a:noFill/>
          <a:ln/>
        </p:spPr>
        <p:txBody>
          <a:bodyPr wrap="none" rtlCol="0" anchor="t"/>
          <a:lstStyle/>
          <a:p>
            <a:pPr marL="0" indent="0">
              <a:lnSpc>
                <a:spcPts val="2079"/>
              </a:lnSpc>
              <a:buNone/>
            </a:pPr>
            <a:r>
              <a:rPr lang="en-US" sz="1663" b="1" kern="0" spc="-33" dirty="0">
                <a:solidFill>
                  <a:srgbClr val="272525"/>
                </a:solidFill>
                <a:latin typeface="adonis-web" pitchFamily="34" charset="0"/>
                <a:ea typeface="adonis-web" pitchFamily="34" charset="-122"/>
                <a:cs typeface="adonis-web" pitchFamily="34" charset="-120"/>
              </a:rPr>
              <a:t>Economic and Social Benefits</a:t>
            </a:r>
            <a:endParaRPr lang="en-US" sz="1663" dirty="0"/>
          </a:p>
        </p:txBody>
      </p:sp>
      <p:sp>
        <p:nvSpPr>
          <p:cNvPr id="21" name="Text 17"/>
          <p:cNvSpPr/>
          <p:nvPr/>
        </p:nvSpPr>
        <p:spPr>
          <a:xfrm>
            <a:off x="7988498" y="6586061"/>
            <a:ext cx="3942278" cy="1148715"/>
          </a:xfrm>
          <a:prstGeom prst="rect">
            <a:avLst/>
          </a:prstGeom>
          <a:noFill/>
          <a:ln/>
        </p:spPr>
        <p:txBody>
          <a:bodyPr wrap="square" rtlCol="0" anchor="t"/>
          <a:lstStyle/>
          <a:p>
            <a:pPr marL="0" indent="0">
              <a:lnSpc>
                <a:spcPts val="2262"/>
              </a:lnSpc>
              <a:buNone/>
            </a:pPr>
            <a:r>
              <a:rPr lang="en-US" sz="1414" kern="0" spc="-28" dirty="0">
                <a:solidFill>
                  <a:srgbClr val="272525"/>
                </a:solidFill>
                <a:latin typeface="Source Sans Pro" pitchFamily="34" charset="0"/>
                <a:ea typeface="Source Sans Pro" pitchFamily="34" charset="-122"/>
                <a:cs typeface="Source Sans Pro" pitchFamily="34" charset="-120"/>
              </a:rPr>
              <a:t>Preserving cultural heritage contributes to economic development through tourism and cultural industries. It also strengthens communities by preserving their unique identities and traditions.</a:t>
            </a:r>
            <a:endParaRPr lang="en-US" sz="141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249442"/>
            <a:ext cx="9543455" cy="726043"/>
          </a:xfrm>
          <a:prstGeom prst="rect">
            <a:avLst/>
          </a:prstGeom>
          <a:noFill/>
          <a:ln/>
        </p:spPr>
        <p:txBody>
          <a:bodyPr wrap="none" rtlCol="0" anchor="t"/>
          <a:lstStyle/>
          <a:p>
            <a:pPr marL="0" indent="0">
              <a:lnSpc>
                <a:spcPts val="5718"/>
              </a:lnSpc>
              <a:buNone/>
            </a:pPr>
            <a:r>
              <a:rPr lang="en-US" sz="4574" b="1" kern="0" spc="-91" dirty="0">
                <a:solidFill>
                  <a:srgbClr val="D75BE2"/>
                </a:solidFill>
                <a:latin typeface="adonis-web" pitchFamily="34" charset="0"/>
                <a:ea typeface="adonis-web" pitchFamily="34" charset="-122"/>
                <a:cs typeface="adonis-web" pitchFamily="34" charset="-120"/>
              </a:rPr>
              <a:t>Virtual Reality (VR) in Cultural Heritage</a:t>
            </a:r>
            <a:endParaRPr lang="en-US" sz="4574" dirty="0"/>
          </a:p>
        </p:txBody>
      </p:sp>
      <p:sp>
        <p:nvSpPr>
          <p:cNvPr id="5" name="Text 2"/>
          <p:cNvSpPr/>
          <p:nvPr/>
        </p:nvSpPr>
        <p:spPr>
          <a:xfrm>
            <a:off x="968693" y="2592586"/>
            <a:ext cx="2904530" cy="363141"/>
          </a:xfrm>
          <a:prstGeom prst="rect">
            <a:avLst/>
          </a:prstGeom>
          <a:noFill/>
          <a:ln/>
        </p:spPr>
        <p:txBody>
          <a:bodyPr wrap="none" rtlCol="0" anchor="t"/>
          <a:lstStyle/>
          <a:p>
            <a:pPr marL="0" indent="0">
              <a:lnSpc>
                <a:spcPts val="2859"/>
              </a:lnSpc>
              <a:buNone/>
            </a:pPr>
            <a:r>
              <a:rPr lang="en-US" sz="2287" b="1" kern="0" spc="-46" dirty="0">
                <a:solidFill>
                  <a:srgbClr val="D75BE2"/>
                </a:solidFill>
                <a:latin typeface="adonis-web" pitchFamily="34" charset="0"/>
                <a:ea typeface="adonis-web" pitchFamily="34" charset="-122"/>
                <a:cs typeface="adonis-web" pitchFamily="34" charset="-120"/>
              </a:rPr>
              <a:t>Immersive Experiences</a:t>
            </a:r>
            <a:endParaRPr lang="en-US" sz="2287" dirty="0"/>
          </a:p>
        </p:txBody>
      </p:sp>
      <p:sp>
        <p:nvSpPr>
          <p:cNvPr id="6" name="Text 3"/>
          <p:cNvSpPr/>
          <p:nvPr/>
        </p:nvSpPr>
        <p:spPr>
          <a:xfrm>
            <a:off x="968693" y="3202543"/>
            <a:ext cx="3828931" cy="3555444"/>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VR allows us to step into the past, exploring historical sites and artifacts in a way that was never before possible. Through immersive environments, we can experience the grandeur of ancient cities, walk through the halls of historic museums, and examine delicate artifacts up close.</a:t>
            </a:r>
            <a:endParaRPr lang="en-US" sz="1944" dirty="0"/>
          </a:p>
        </p:txBody>
      </p:sp>
      <p:sp>
        <p:nvSpPr>
          <p:cNvPr id="7" name="Text 4"/>
          <p:cNvSpPr/>
          <p:nvPr/>
        </p:nvSpPr>
        <p:spPr>
          <a:xfrm>
            <a:off x="5407462" y="2592586"/>
            <a:ext cx="2904530" cy="363141"/>
          </a:xfrm>
          <a:prstGeom prst="rect">
            <a:avLst/>
          </a:prstGeom>
          <a:noFill/>
          <a:ln/>
        </p:spPr>
        <p:txBody>
          <a:bodyPr wrap="none" rtlCol="0" anchor="t"/>
          <a:lstStyle/>
          <a:p>
            <a:pPr marL="0" indent="0">
              <a:lnSpc>
                <a:spcPts val="2859"/>
              </a:lnSpc>
              <a:buNone/>
            </a:pPr>
            <a:r>
              <a:rPr lang="en-US" sz="2287" b="1" kern="0" spc="-46" dirty="0">
                <a:solidFill>
                  <a:srgbClr val="D75BE2"/>
                </a:solidFill>
                <a:latin typeface="adonis-web" pitchFamily="34" charset="0"/>
                <a:ea typeface="adonis-web" pitchFamily="34" charset="-122"/>
                <a:cs typeface="adonis-web" pitchFamily="34" charset="-120"/>
              </a:rPr>
              <a:t>Enhanced Learning</a:t>
            </a:r>
            <a:endParaRPr lang="en-US" sz="2287" dirty="0"/>
          </a:p>
        </p:txBody>
      </p:sp>
      <p:sp>
        <p:nvSpPr>
          <p:cNvPr id="8" name="Text 5"/>
          <p:cNvSpPr/>
          <p:nvPr/>
        </p:nvSpPr>
        <p:spPr>
          <a:xfrm>
            <a:off x="5407462" y="3202543"/>
            <a:ext cx="3828931" cy="3160395"/>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VR goes beyond passive observation, providing interactive elements that engage users in the learning process. Users can manipulate objects, explore different perspectives, and participate in simulated historical events, making learning more engaging and memorable.</a:t>
            </a:r>
            <a:endParaRPr lang="en-US" sz="1944" dirty="0"/>
          </a:p>
        </p:txBody>
      </p:sp>
      <p:sp>
        <p:nvSpPr>
          <p:cNvPr id="9" name="Text 6"/>
          <p:cNvSpPr/>
          <p:nvPr/>
        </p:nvSpPr>
        <p:spPr>
          <a:xfrm>
            <a:off x="9846231" y="2592586"/>
            <a:ext cx="2904530" cy="363141"/>
          </a:xfrm>
          <a:prstGeom prst="rect">
            <a:avLst/>
          </a:prstGeom>
          <a:noFill/>
          <a:ln/>
        </p:spPr>
        <p:txBody>
          <a:bodyPr wrap="none" rtlCol="0" anchor="t"/>
          <a:lstStyle/>
          <a:p>
            <a:pPr marL="0" indent="0">
              <a:lnSpc>
                <a:spcPts val="2859"/>
              </a:lnSpc>
              <a:buNone/>
            </a:pPr>
            <a:r>
              <a:rPr lang="en-US" sz="2287" b="1" kern="0" spc="-46" dirty="0">
                <a:solidFill>
                  <a:srgbClr val="D75BE2"/>
                </a:solidFill>
                <a:latin typeface="adonis-web" pitchFamily="34" charset="0"/>
                <a:ea typeface="adonis-web" pitchFamily="34" charset="-122"/>
                <a:cs typeface="adonis-web" pitchFamily="34" charset="-120"/>
              </a:rPr>
              <a:t>Global Accessibility</a:t>
            </a:r>
            <a:endParaRPr lang="en-US" sz="2287" dirty="0"/>
          </a:p>
        </p:txBody>
      </p:sp>
      <p:sp>
        <p:nvSpPr>
          <p:cNvPr id="10" name="Text 7"/>
          <p:cNvSpPr/>
          <p:nvPr/>
        </p:nvSpPr>
        <p:spPr>
          <a:xfrm>
            <a:off x="9846231" y="3202543"/>
            <a:ext cx="382893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VR removes geographical barriers, making cultural heritage accessible to a global audience. Museums and cultural institutions can create virtual exhibits that can be experienced by anyone with a VR headset, regardless of location.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51986"/>
            <a:ext cx="4066342" cy="508159"/>
          </a:xfrm>
          <a:prstGeom prst="rect">
            <a:avLst/>
          </a:prstGeom>
          <a:noFill/>
          <a:ln/>
        </p:spPr>
        <p:txBody>
          <a:bodyPr wrap="none" rtlCol="0" anchor="t"/>
          <a:lstStyle/>
          <a:p>
            <a:pPr marL="0" indent="0">
              <a:lnSpc>
                <a:spcPts val="4002"/>
              </a:lnSpc>
              <a:buNone/>
            </a:pPr>
            <a:r>
              <a:rPr lang="en-US" sz="3202" b="1" kern="0" spc="-64" dirty="0">
                <a:solidFill>
                  <a:srgbClr val="D75BE2"/>
                </a:solidFill>
                <a:latin typeface="adonis-web" pitchFamily="34" charset="0"/>
                <a:ea typeface="adonis-web" pitchFamily="34" charset="-122"/>
                <a:cs typeface="adonis-web" pitchFamily="34" charset="-120"/>
              </a:rPr>
              <a:t>VR Development Tools</a:t>
            </a:r>
            <a:endParaRPr lang="en-US" sz="3202" dirty="0"/>
          </a:p>
        </p:txBody>
      </p:sp>
      <p:sp>
        <p:nvSpPr>
          <p:cNvPr id="6" name="Shape 2"/>
          <p:cNvSpPr/>
          <p:nvPr/>
        </p:nvSpPr>
        <p:spPr>
          <a:xfrm>
            <a:off x="6091238" y="1419344"/>
            <a:ext cx="7934325" cy="1548289"/>
          </a:xfrm>
          <a:prstGeom prst="roundRect">
            <a:avLst>
              <a:gd name="adj" fmla="val 4688"/>
            </a:avLst>
          </a:prstGeom>
          <a:solidFill>
            <a:srgbClr val="F4D4F7"/>
          </a:solidFill>
          <a:ln w="7620">
            <a:solidFill>
              <a:srgbClr val="DABADD"/>
            </a:solidFill>
            <a:prstDash val="solid"/>
          </a:ln>
        </p:spPr>
      </p:sp>
      <p:sp>
        <p:nvSpPr>
          <p:cNvPr id="7" name="Text 3"/>
          <p:cNvSpPr/>
          <p:nvPr/>
        </p:nvSpPr>
        <p:spPr>
          <a:xfrm>
            <a:off x="6271617" y="1599724"/>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Unity</a:t>
            </a:r>
            <a:endParaRPr lang="en-US" sz="1601" dirty="0"/>
          </a:p>
        </p:txBody>
      </p:sp>
      <p:sp>
        <p:nvSpPr>
          <p:cNvPr id="8" name="Text 4"/>
          <p:cNvSpPr/>
          <p:nvPr/>
        </p:nvSpPr>
        <p:spPr>
          <a:xfrm>
            <a:off x="6271617" y="1957507"/>
            <a:ext cx="757356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Unity is a popular game engine widely used in VR development due to its user-friendly interface, extensive asset library, and strong community support. It's ideal for creating interactive museum tours, historical event reconstructions, and engaging educational experiences.</a:t>
            </a:r>
            <a:endParaRPr lang="en-US" sz="1361" dirty="0"/>
          </a:p>
        </p:txBody>
      </p:sp>
      <p:sp>
        <p:nvSpPr>
          <p:cNvPr id="9" name="Shape 5"/>
          <p:cNvSpPr/>
          <p:nvPr/>
        </p:nvSpPr>
        <p:spPr>
          <a:xfrm>
            <a:off x="6091238" y="3140393"/>
            <a:ext cx="7934325" cy="1548289"/>
          </a:xfrm>
          <a:prstGeom prst="roundRect">
            <a:avLst>
              <a:gd name="adj" fmla="val 4688"/>
            </a:avLst>
          </a:prstGeom>
          <a:solidFill>
            <a:srgbClr val="F4D4F7"/>
          </a:solidFill>
          <a:ln w="7620">
            <a:solidFill>
              <a:srgbClr val="DABADD"/>
            </a:solidFill>
            <a:prstDash val="solid"/>
          </a:ln>
        </p:spPr>
      </p:sp>
      <p:sp>
        <p:nvSpPr>
          <p:cNvPr id="10" name="Text 6"/>
          <p:cNvSpPr/>
          <p:nvPr/>
        </p:nvSpPr>
        <p:spPr>
          <a:xfrm>
            <a:off x="6271617" y="332077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Unreal Engine</a:t>
            </a:r>
            <a:endParaRPr lang="en-US" sz="1601" dirty="0"/>
          </a:p>
        </p:txBody>
      </p:sp>
      <p:sp>
        <p:nvSpPr>
          <p:cNvPr id="11" name="Text 7"/>
          <p:cNvSpPr/>
          <p:nvPr/>
        </p:nvSpPr>
        <p:spPr>
          <a:xfrm>
            <a:off x="6271617" y="3678555"/>
            <a:ext cx="757356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Unreal Engine stands out for its high-fidelity graphics, robust realistic simulation tools, and powerful scripting capabilities. It's well-suited for creating detailed architectural visualizations, lifelike historical reenactments, and visually stunning immersive experiences.</a:t>
            </a:r>
            <a:endParaRPr lang="en-US" sz="1361" dirty="0"/>
          </a:p>
        </p:txBody>
      </p:sp>
      <p:sp>
        <p:nvSpPr>
          <p:cNvPr id="12" name="Shape 8"/>
          <p:cNvSpPr/>
          <p:nvPr/>
        </p:nvSpPr>
        <p:spPr>
          <a:xfrm>
            <a:off x="6091238" y="4861441"/>
            <a:ext cx="7934325" cy="1271707"/>
          </a:xfrm>
          <a:prstGeom prst="roundRect">
            <a:avLst>
              <a:gd name="adj" fmla="val 5708"/>
            </a:avLst>
          </a:prstGeom>
          <a:solidFill>
            <a:srgbClr val="F4D4F7"/>
          </a:solidFill>
          <a:ln w="7620">
            <a:solidFill>
              <a:srgbClr val="DABADD"/>
            </a:solidFill>
            <a:prstDash val="solid"/>
          </a:ln>
        </p:spPr>
      </p:sp>
      <p:sp>
        <p:nvSpPr>
          <p:cNvPr id="13" name="Text 9"/>
          <p:cNvSpPr/>
          <p:nvPr/>
        </p:nvSpPr>
        <p:spPr>
          <a:xfrm>
            <a:off x="6271617" y="5041821"/>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A-Frame</a:t>
            </a:r>
            <a:endParaRPr lang="en-US" sz="1601" dirty="0"/>
          </a:p>
        </p:txBody>
      </p:sp>
      <p:sp>
        <p:nvSpPr>
          <p:cNvPr id="14" name="Text 10"/>
          <p:cNvSpPr/>
          <p:nvPr/>
        </p:nvSpPr>
        <p:spPr>
          <a:xfrm>
            <a:off x="6271617" y="5399603"/>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A-Frame is a web framework for building VR experiences using HTML. It provides a simpler entry point for developers with web development experience, making it accessible for creating basic VR experiences.</a:t>
            </a:r>
            <a:endParaRPr lang="en-US" sz="1361" dirty="0"/>
          </a:p>
        </p:txBody>
      </p:sp>
      <p:sp>
        <p:nvSpPr>
          <p:cNvPr id="15" name="Shape 11"/>
          <p:cNvSpPr/>
          <p:nvPr/>
        </p:nvSpPr>
        <p:spPr>
          <a:xfrm>
            <a:off x="6091238" y="6305907"/>
            <a:ext cx="7934325" cy="1271707"/>
          </a:xfrm>
          <a:prstGeom prst="roundRect">
            <a:avLst>
              <a:gd name="adj" fmla="val 5708"/>
            </a:avLst>
          </a:prstGeom>
          <a:solidFill>
            <a:srgbClr val="F4D4F7"/>
          </a:solidFill>
          <a:ln w="7620">
            <a:solidFill>
              <a:srgbClr val="DABADD"/>
            </a:solidFill>
            <a:prstDash val="solid"/>
          </a:ln>
        </p:spPr>
      </p:sp>
      <p:sp>
        <p:nvSpPr>
          <p:cNvPr id="16" name="Text 12"/>
          <p:cNvSpPr/>
          <p:nvPr/>
        </p:nvSpPr>
        <p:spPr>
          <a:xfrm>
            <a:off x="6271617" y="6486287"/>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Other Tools</a:t>
            </a:r>
            <a:endParaRPr lang="en-US" sz="1601" dirty="0"/>
          </a:p>
        </p:txBody>
      </p:sp>
      <p:sp>
        <p:nvSpPr>
          <p:cNvPr id="17" name="Text 13"/>
          <p:cNvSpPr/>
          <p:nvPr/>
        </p:nvSpPr>
        <p:spPr>
          <a:xfrm>
            <a:off x="6271617" y="6844070"/>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Other VR development tools include Oculus Medium, Tilt Brush, and Google Blocks. These tools offer different approaches to 3D modeling, design, and prototyping, providing flexibility for various VR projects.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258729"/>
            <a:ext cx="5188982" cy="508159"/>
          </a:xfrm>
          <a:prstGeom prst="rect">
            <a:avLst/>
          </a:prstGeom>
          <a:noFill/>
          <a:ln/>
        </p:spPr>
        <p:txBody>
          <a:bodyPr wrap="none" rtlCol="0" anchor="t"/>
          <a:lstStyle/>
          <a:p>
            <a:pPr marL="0" indent="0">
              <a:lnSpc>
                <a:spcPts val="4002"/>
              </a:lnSpc>
              <a:buNone/>
            </a:pPr>
            <a:r>
              <a:rPr lang="en-US" sz="3202" b="1" kern="0" spc="-64" dirty="0">
                <a:solidFill>
                  <a:srgbClr val="D75BE2"/>
                </a:solidFill>
                <a:latin typeface="adonis-web" pitchFamily="34" charset="0"/>
                <a:ea typeface="adonis-web" pitchFamily="34" charset="-122"/>
                <a:cs typeface="adonis-web" pitchFamily="34" charset="-120"/>
              </a:rPr>
              <a:t>Digital Preservation Strategies</a:t>
            </a:r>
            <a:endParaRPr lang="en-US" sz="3202" dirty="0"/>
          </a:p>
        </p:txBody>
      </p:sp>
      <p:sp>
        <p:nvSpPr>
          <p:cNvPr id="6" name="Shape 2"/>
          <p:cNvSpPr/>
          <p:nvPr/>
        </p:nvSpPr>
        <p:spPr>
          <a:xfrm>
            <a:off x="6339721" y="2026087"/>
            <a:ext cx="21550" cy="4944666"/>
          </a:xfrm>
          <a:prstGeom prst="roundRect">
            <a:avLst>
              <a:gd name="adj" fmla="val 336822"/>
            </a:avLst>
          </a:prstGeom>
          <a:solidFill>
            <a:srgbClr val="DABADD"/>
          </a:solidFill>
          <a:ln/>
        </p:spPr>
      </p:sp>
      <p:sp>
        <p:nvSpPr>
          <p:cNvPr id="7" name="Shape 3"/>
          <p:cNvSpPr/>
          <p:nvPr/>
        </p:nvSpPr>
        <p:spPr>
          <a:xfrm>
            <a:off x="6544806" y="2403931"/>
            <a:ext cx="604837" cy="21550"/>
          </a:xfrm>
          <a:prstGeom prst="roundRect">
            <a:avLst>
              <a:gd name="adj" fmla="val 336822"/>
            </a:avLst>
          </a:prstGeom>
          <a:solidFill>
            <a:srgbClr val="DABADD"/>
          </a:solidFill>
          <a:ln/>
        </p:spPr>
      </p:sp>
      <p:sp>
        <p:nvSpPr>
          <p:cNvPr id="8" name="Shape 4"/>
          <p:cNvSpPr/>
          <p:nvPr/>
        </p:nvSpPr>
        <p:spPr>
          <a:xfrm>
            <a:off x="6156067" y="2220397"/>
            <a:ext cx="388739" cy="388739"/>
          </a:xfrm>
          <a:prstGeom prst="roundRect">
            <a:avLst>
              <a:gd name="adj" fmla="val 18672"/>
            </a:avLst>
          </a:prstGeom>
          <a:solidFill>
            <a:srgbClr val="F4D4F7"/>
          </a:solidFill>
          <a:ln w="7620">
            <a:solidFill>
              <a:srgbClr val="DABADD"/>
            </a:solidFill>
            <a:prstDash val="solid"/>
          </a:ln>
        </p:spPr>
      </p:sp>
      <p:sp>
        <p:nvSpPr>
          <p:cNvPr id="9" name="Text 5"/>
          <p:cNvSpPr/>
          <p:nvPr/>
        </p:nvSpPr>
        <p:spPr>
          <a:xfrm>
            <a:off x="6283464" y="2292787"/>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1</a:t>
            </a:r>
            <a:endParaRPr lang="en-US" sz="1921" dirty="0"/>
          </a:p>
        </p:txBody>
      </p:sp>
      <p:sp>
        <p:nvSpPr>
          <p:cNvPr id="10" name="Text 6"/>
          <p:cNvSpPr/>
          <p:nvPr/>
        </p:nvSpPr>
        <p:spPr>
          <a:xfrm>
            <a:off x="7300913" y="2198846"/>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Digitization</a:t>
            </a:r>
            <a:endParaRPr lang="en-US" sz="1601" dirty="0"/>
          </a:p>
        </p:txBody>
      </p:sp>
      <p:sp>
        <p:nvSpPr>
          <p:cNvPr id="11" name="Text 7"/>
          <p:cNvSpPr/>
          <p:nvPr/>
        </p:nvSpPr>
        <p:spPr>
          <a:xfrm>
            <a:off x="7300913" y="2556629"/>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Digitization involves capturing physical artifacts in digital formats. This includes scanning documents, creating 3D models, and taking high-resolution photographs. It ensures the preservation of original artifacts while making them accessible to a wider audience.</a:t>
            </a:r>
            <a:endParaRPr lang="en-US" sz="1361" dirty="0"/>
          </a:p>
        </p:txBody>
      </p:sp>
      <p:sp>
        <p:nvSpPr>
          <p:cNvPr id="12" name="Shape 8"/>
          <p:cNvSpPr/>
          <p:nvPr/>
        </p:nvSpPr>
        <p:spPr>
          <a:xfrm>
            <a:off x="6544806" y="4109740"/>
            <a:ext cx="604837" cy="21550"/>
          </a:xfrm>
          <a:prstGeom prst="roundRect">
            <a:avLst>
              <a:gd name="adj" fmla="val 336822"/>
            </a:avLst>
          </a:prstGeom>
          <a:solidFill>
            <a:srgbClr val="DABADD"/>
          </a:solidFill>
          <a:ln/>
        </p:spPr>
      </p:sp>
      <p:sp>
        <p:nvSpPr>
          <p:cNvPr id="13" name="Shape 9"/>
          <p:cNvSpPr/>
          <p:nvPr/>
        </p:nvSpPr>
        <p:spPr>
          <a:xfrm>
            <a:off x="6156067" y="3926205"/>
            <a:ext cx="388739" cy="388739"/>
          </a:xfrm>
          <a:prstGeom prst="roundRect">
            <a:avLst>
              <a:gd name="adj" fmla="val 18672"/>
            </a:avLst>
          </a:prstGeom>
          <a:solidFill>
            <a:srgbClr val="F4D4F7"/>
          </a:solidFill>
          <a:ln w="7620">
            <a:solidFill>
              <a:srgbClr val="DABADD"/>
            </a:solidFill>
            <a:prstDash val="solid"/>
          </a:ln>
        </p:spPr>
      </p:sp>
      <p:sp>
        <p:nvSpPr>
          <p:cNvPr id="14" name="Text 10"/>
          <p:cNvSpPr/>
          <p:nvPr/>
        </p:nvSpPr>
        <p:spPr>
          <a:xfrm>
            <a:off x="6283464" y="3998595"/>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2</a:t>
            </a:r>
            <a:endParaRPr lang="en-US" sz="1921" dirty="0"/>
          </a:p>
        </p:txBody>
      </p:sp>
      <p:sp>
        <p:nvSpPr>
          <p:cNvPr id="15" name="Text 11"/>
          <p:cNvSpPr/>
          <p:nvPr/>
        </p:nvSpPr>
        <p:spPr>
          <a:xfrm>
            <a:off x="7300913" y="3904655"/>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Data Storage</a:t>
            </a:r>
            <a:endParaRPr lang="en-US" sz="1601" dirty="0"/>
          </a:p>
        </p:txBody>
      </p:sp>
      <p:sp>
        <p:nvSpPr>
          <p:cNvPr id="16" name="Text 12"/>
          <p:cNvSpPr/>
          <p:nvPr/>
        </p:nvSpPr>
        <p:spPr>
          <a:xfrm>
            <a:off x="7300913" y="4262438"/>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Data storage plays a crucial role in preserving digitized content. Cloud storage solutions offer scalable and secure storage options. Implementing redundancy through multiple backups ensures that data is protected against loss or corruption.</a:t>
            </a:r>
            <a:endParaRPr lang="en-US" sz="1361" dirty="0"/>
          </a:p>
        </p:txBody>
      </p:sp>
      <p:sp>
        <p:nvSpPr>
          <p:cNvPr id="17" name="Shape 13"/>
          <p:cNvSpPr/>
          <p:nvPr/>
        </p:nvSpPr>
        <p:spPr>
          <a:xfrm>
            <a:off x="6544806" y="5815548"/>
            <a:ext cx="604837" cy="21550"/>
          </a:xfrm>
          <a:prstGeom prst="roundRect">
            <a:avLst>
              <a:gd name="adj" fmla="val 336822"/>
            </a:avLst>
          </a:prstGeom>
          <a:solidFill>
            <a:srgbClr val="DABADD"/>
          </a:solidFill>
          <a:ln/>
        </p:spPr>
      </p:sp>
      <p:sp>
        <p:nvSpPr>
          <p:cNvPr id="18" name="Shape 14"/>
          <p:cNvSpPr/>
          <p:nvPr/>
        </p:nvSpPr>
        <p:spPr>
          <a:xfrm>
            <a:off x="6156067" y="5632013"/>
            <a:ext cx="388739" cy="388739"/>
          </a:xfrm>
          <a:prstGeom prst="roundRect">
            <a:avLst>
              <a:gd name="adj" fmla="val 18672"/>
            </a:avLst>
          </a:prstGeom>
          <a:solidFill>
            <a:srgbClr val="F4D4F7"/>
          </a:solidFill>
          <a:ln w="7620">
            <a:solidFill>
              <a:srgbClr val="DABADD"/>
            </a:solidFill>
            <a:prstDash val="solid"/>
          </a:ln>
        </p:spPr>
      </p:sp>
      <p:sp>
        <p:nvSpPr>
          <p:cNvPr id="19" name="Text 15"/>
          <p:cNvSpPr/>
          <p:nvPr/>
        </p:nvSpPr>
        <p:spPr>
          <a:xfrm>
            <a:off x="6283464" y="5704403"/>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3</a:t>
            </a:r>
            <a:endParaRPr lang="en-US" sz="1921" dirty="0"/>
          </a:p>
        </p:txBody>
      </p:sp>
      <p:sp>
        <p:nvSpPr>
          <p:cNvPr id="20" name="Text 16"/>
          <p:cNvSpPr/>
          <p:nvPr/>
        </p:nvSpPr>
        <p:spPr>
          <a:xfrm>
            <a:off x="7300913" y="5610463"/>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Metadata</a:t>
            </a:r>
            <a:endParaRPr lang="en-US" sz="1601" dirty="0"/>
          </a:p>
        </p:txBody>
      </p:sp>
      <p:sp>
        <p:nvSpPr>
          <p:cNvPr id="21" name="Text 17"/>
          <p:cNvSpPr/>
          <p:nvPr/>
        </p:nvSpPr>
        <p:spPr>
          <a:xfrm>
            <a:off x="7300913" y="5968246"/>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Metadata provides essential information about digital items, such as the date of creation, author, and context. Using standardized metadata formats ensures searchability and accessibility of digital collections. Metadata is essential for finding and understanding the value of digital items.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02097" y="645438"/>
            <a:ext cx="7512606" cy="1370886"/>
          </a:xfrm>
          <a:prstGeom prst="rect">
            <a:avLst/>
          </a:prstGeom>
          <a:noFill/>
          <a:ln/>
        </p:spPr>
        <p:txBody>
          <a:bodyPr wrap="square" rtlCol="0" anchor="t"/>
          <a:lstStyle/>
          <a:p>
            <a:pPr marL="0" indent="0">
              <a:lnSpc>
                <a:spcPts val="5398"/>
              </a:lnSpc>
              <a:buNone/>
            </a:pPr>
            <a:r>
              <a:rPr lang="en-US" sz="4318" b="1" kern="0" spc="-86" dirty="0">
                <a:solidFill>
                  <a:srgbClr val="D75BE2"/>
                </a:solidFill>
                <a:latin typeface="adonis-web" pitchFamily="34" charset="0"/>
                <a:ea typeface="adonis-web" pitchFamily="34" charset="-122"/>
                <a:cs typeface="adonis-web" pitchFamily="34" charset="-120"/>
              </a:rPr>
              <a:t>Methodologies for Historical Research</a:t>
            </a:r>
            <a:endParaRPr lang="en-US" sz="4318" dirty="0"/>
          </a:p>
        </p:txBody>
      </p:sp>
      <p:sp>
        <p:nvSpPr>
          <p:cNvPr id="6" name="Shape 2"/>
          <p:cNvSpPr/>
          <p:nvPr/>
        </p:nvSpPr>
        <p:spPr>
          <a:xfrm>
            <a:off x="6302097" y="2365891"/>
            <a:ext cx="7512606" cy="5218271"/>
          </a:xfrm>
          <a:prstGeom prst="roundRect">
            <a:avLst>
              <a:gd name="adj" fmla="val 1876"/>
            </a:avLst>
          </a:prstGeom>
          <a:noFill/>
          <a:ln w="7620">
            <a:solidFill>
              <a:srgbClr val="000000">
                <a:alpha val="8000"/>
              </a:srgbClr>
            </a:solidFill>
            <a:prstDash val="solid"/>
          </a:ln>
        </p:spPr>
      </p:sp>
      <p:sp>
        <p:nvSpPr>
          <p:cNvPr id="7" name="Shape 3"/>
          <p:cNvSpPr/>
          <p:nvPr/>
        </p:nvSpPr>
        <p:spPr>
          <a:xfrm>
            <a:off x="6309717" y="2373511"/>
            <a:ext cx="7497366" cy="667703"/>
          </a:xfrm>
          <a:prstGeom prst="rect">
            <a:avLst/>
          </a:prstGeom>
          <a:solidFill>
            <a:srgbClr val="FFFFFF">
              <a:alpha val="4000"/>
            </a:srgbClr>
          </a:solidFill>
          <a:ln/>
        </p:spPr>
      </p:sp>
      <p:sp>
        <p:nvSpPr>
          <p:cNvPr id="8" name="Text 4"/>
          <p:cNvSpPr/>
          <p:nvPr/>
        </p:nvSpPr>
        <p:spPr>
          <a:xfrm>
            <a:off x="6542723" y="2520910"/>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Sources</a:t>
            </a:r>
            <a:endParaRPr lang="en-US" sz="1835" dirty="0"/>
          </a:p>
        </p:txBody>
      </p:sp>
      <p:sp>
        <p:nvSpPr>
          <p:cNvPr id="9" name="Text 5"/>
          <p:cNvSpPr/>
          <p:nvPr/>
        </p:nvSpPr>
        <p:spPr>
          <a:xfrm>
            <a:off x="10295215" y="2520910"/>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Techniques</a:t>
            </a:r>
            <a:endParaRPr lang="en-US" sz="1835" dirty="0"/>
          </a:p>
        </p:txBody>
      </p:sp>
      <p:sp>
        <p:nvSpPr>
          <p:cNvPr id="10" name="Shape 6"/>
          <p:cNvSpPr/>
          <p:nvPr/>
        </p:nvSpPr>
        <p:spPr>
          <a:xfrm>
            <a:off x="6309717" y="3041213"/>
            <a:ext cx="7497366" cy="1040606"/>
          </a:xfrm>
          <a:prstGeom prst="rect">
            <a:avLst/>
          </a:prstGeom>
          <a:solidFill>
            <a:srgbClr val="000000">
              <a:alpha val="4000"/>
            </a:srgbClr>
          </a:solidFill>
          <a:ln/>
        </p:spPr>
      </p:sp>
      <p:sp>
        <p:nvSpPr>
          <p:cNvPr id="11" name="Text 7"/>
          <p:cNvSpPr/>
          <p:nvPr/>
        </p:nvSpPr>
        <p:spPr>
          <a:xfrm>
            <a:off x="6542723" y="3188613"/>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Archival Documents</a:t>
            </a:r>
            <a:endParaRPr lang="en-US" sz="1835" dirty="0"/>
          </a:p>
        </p:txBody>
      </p:sp>
      <p:sp>
        <p:nvSpPr>
          <p:cNvPr id="12" name="Text 8"/>
          <p:cNvSpPr/>
          <p:nvPr/>
        </p:nvSpPr>
        <p:spPr>
          <a:xfrm>
            <a:off x="10295215" y="3188613"/>
            <a:ext cx="3278862" cy="745808"/>
          </a:xfrm>
          <a:prstGeom prst="rect">
            <a:avLst/>
          </a:prstGeom>
          <a:noFill/>
          <a:ln/>
        </p:spPr>
        <p:txBody>
          <a:bodyPr wrap="squar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Text analysis, network analysis, visualization</a:t>
            </a:r>
            <a:endParaRPr lang="en-US" sz="1835" dirty="0"/>
          </a:p>
        </p:txBody>
      </p:sp>
      <p:sp>
        <p:nvSpPr>
          <p:cNvPr id="13" name="Shape 9"/>
          <p:cNvSpPr/>
          <p:nvPr/>
        </p:nvSpPr>
        <p:spPr>
          <a:xfrm>
            <a:off x="6309717" y="4081820"/>
            <a:ext cx="7497366" cy="1040606"/>
          </a:xfrm>
          <a:prstGeom prst="rect">
            <a:avLst/>
          </a:prstGeom>
          <a:solidFill>
            <a:srgbClr val="FFFFFF">
              <a:alpha val="4000"/>
            </a:srgbClr>
          </a:solidFill>
          <a:ln/>
        </p:spPr>
      </p:sp>
      <p:sp>
        <p:nvSpPr>
          <p:cNvPr id="14" name="Text 10"/>
          <p:cNvSpPr/>
          <p:nvPr/>
        </p:nvSpPr>
        <p:spPr>
          <a:xfrm>
            <a:off x="6542723" y="4229219"/>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Oral Histories</a:t>
            </a:r>
            <a:endParaRPr lang="en-US" sz="1835" dirty="0"/>
          </a:p>
        </p:txBody>
      </p:sp>
      <p:sp>
        <p:nvSpPr>
          <p:cNvPr id="15" name="Text 11"/>
          <p:cNvSpPr/>
          <p:nvPr/>
        </p:nvSpPr>
        <p:spPr>
          <a:xfrm>
            <a:off x="10295215" y="4229219"/>
            <a:ext cx="3278862" cy="745808"/>
          </a:xfrm>
          <a:prstGeom prst="rect">
            <a:avLst/>
          </a:prstGeom>
          <a:noFill/>
          <a:ln/>
        </p:spPr>
        <p:txBody>
          <a:bodyPr wrap="squar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GIS mapping, text mining, data analysis</a:t>
            </a:r>
            <a:endParaRPr lang="en-US" sz="1835" dirty="0"/>
          </a:p>
        </p:txBody>
      </p:sp>
      <p:sp>
        <p:nvSpPr>
          <p:cNvPr id="16" name="Shape 12"/>
          <p:cNvSpPr/>
          <p:nvPr/>
        </p:nvSpPr>
        <p:spPr>
          <a:xfrm>
            <a:off x="6309717" y="5122426"/>
            <a:ext cx="7497366" cy="1040606"/>
          </a:xfrm>
          <a:prstGeom prst="rect">
            <a:avLst/>
          </a:prstGeom>
          <a:solidFill>
            <a:srgbClr val="000000">
              <a:alpha val="4000"/>
            </a:srgbClr>
          </a:solidFill>
          <a:ln/>
        </p:spPr>
      </p:sp>
      <p:sp>
        <p:nvSpPr>
          <p:cNvPr id="17" name="Text 13"/>
          <p:cNvSpPr/>
          <p:nvPr/>
        </p:nvSpPr>
        <p:spPr>
          <a:xfrm>
            <a:off x="6542723" y="5269825"/>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Archaeological Data</a:t>
            </a:r>
            <a:endParaRPr lang="en-US" sz="1835" dirty="0"/>
          </a:p>
        </p:txBody>
      </p:sp>
      <p:sp>
        <p:nvSpPr>
          <p:cNvPr id="18" name="Text 14"/>
          <p:cNvSpPr/>
          <p:nvPr/>
        </p:nvSpPr>
        <p:spPr>
          <a:xfrm>
            <a:off x="10295215" y="5269825"/>
            <a:ext cx="3278862" cy="745808"/>
          </a:xfrm>
          <a:prstGeom prst="rect">
            <a:avLst/>
          </a:prstGeom>
          <a:noFill/>
          <a:ln/>
        </p:spPr>
        <p:txBody>
          <a:bodyPr wrap="squar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3D modeling, virtual reconstruction, simulation</a:t>
            </a:r>
            <a:endParaRPr lang="en-US" sz="1835" dirty="0"/>
          </a:p>
        </p:txBody>
      </p:sp>
      <p:sp>
        <p:nvSpPr>
          <p:cNvPr id="19" name="Shape 15"/>
          <p:cNvSpPr/>
          <p:nvPr/>
        </p:nvSpPr>
        <p:spPr>
          <a:xfrm>
            <a:off x="6309717" y="6163032"/>
            <a:ext cx="7497366" cy="1413510"/>
          </a:xfrm>
          <a:prstGeom prst="rect">
            <a:avLst/>
          </a:prstGeom>
          <a:solidFill>
            <a:srgbClr val="FFFFFF">
              <a:alpha val="4000"/>
            </a:srgbClr>
          </a:solidFill>
          <a:ln/>
        </p:spPr>
      </p:sp>
      <p:sp>
        <p:nvSpPr>
          <p:cNvPr id="20" name="Text 16"/>
          <p:cNvSpPr/>
          <p:nvPr/>
        </p:nvSpPr>
        <p:spPr>
          <a:xfrm>
            <a:off x="6542723" y="6310432"/>
            <a:ext cx="3278862" cy="372904"/>
          </a:xfrm>
          <a:prstGeom prst="rect">
            <a:avLst/>
          </a:prstGeom>
          <a:noFill/>
          <a:ln/>
        </p:spPr>
        <p:txBody>
          <a:bodyPr wrap="non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Digital Resources</a:t>
            </a:r>
            <a:endParaRPr lang="en-US" sz="1835" dirty="0"/>
          </a:p>
        </p:txBody>
      </p:sp>
      <p:sp>
        <p:nvSpPr>
          <p:cNvPr id="21" name="Text 17"/>
          <p:cNvSpPr/>
          <p:nvPr/>
        </p:nvSpPr>
        <p:spPr>
          <a:xfrm>
            <a:off x="10295215" y="6310432"/>
            <a:ext cx="3278862" cy="1118711"/>
          </a:xfrm>
          <a:prstGeom prst="rect">
            <a:avLst/>
          </a:prstGeom>
          <a:noFill/>
          <a:ln/>
        </p:spPr>
        <p:txBody>
          <a:bodyPr wrap="square" rtlCol="0" anchor="t"/>
          <a:lstStyle/>
          <a:p>
            <a:pPr marL="0" indent="0">
              <a:lnSpc>
                <a:spcPts val="2936"/>
              </a:lnSpc>
              <a:buNone/>
            </a:pPr>
            <a:r>
              <a:rPr lang="en-US" sz="1835" kern="0" spc="-37" dirty="0">
                <a:solidFill>
                  <a:srgbClr val="272525"/>
                </a:solidFill>
                <a:latin typeface="Source Sans Pro" pitchFamily="34" charset="0"/>
                <a:ea typeface="Source Sans Pro" pitchFamily="34" charset="-122"/>
                <a:cs typeface="Source Sans Pro" pitchFamily="34" charset="-120"/>
              </a:rPr>
              <a:t>Data visualization, data storytelling, digital humanities approaches</a:t>
            </a:r>
            <a:endParaRPr lang="en-US" sz="18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4975" y="859512"/>
            <a:ext cx="6036469" cy="634365"/>
          </a:xfrm>
          <a:prstGeom prst="rect">
            <a:avLst/>
          </a:prstGeom>
          <a:noFill/>
          <a:ln/>
        </p:spPr>
        <p:txBody>
          <a:bodyPr wrap="none" rtlCol="0" anchor="t"/>
          <a:lstStyle/>
          <a:p>
            <a:pPr marL="0" indent="0">
              <a:lnSpc>
                <a:spcPts val="4996"/>
              </a:lnSpc>
              <a:buNone/>
            </a:pPr>
            <a:r>
              <a:rPr lang="en-US" sz="3997" b="1" kern="0" spc="-80" dirty="0">
                <a:solidFill>
                  <a:srgbClr val="D75BE2"/>
                </a:solidFill>
                <a:latin typeface="adonis-web" pitchFamily="34" charset="0"/>
                <a:ea typeface="adonis-web" pitchFamily="34" charset="-122"/>
                <a:cs typeface="adonis-web" pitchFamily="34" charset="-120"/>
              </a:rPr>
              <a:t>Digital Curation and Exhibits</a:t>
            </a:r>
            <a:endParaRPr lang="en-US" sz="3997" dirty="0"/>
          </a:p>
        </p:txBody>
      </p:sp>
      <p:pic>
        <p:nvPicPr>
          <p:cNvPr id="6" name="Image 2" descr="preencoded.png"/>
          <p:cNvPicPr>
            <a:picLocks noChangeAspect="1"/>
          </p:cNvPicPr>
          <p:nvPr/>
        </p:nvPicPr>
        <p:blipFill>
          <a:blip r:embed="rId5"/>
          <a:stretch>
            <a:fillRect/>
          </a:stretch>
        </p:blipFill>
        <p:spPr>
          <a:xfrm>
            <a:off x="754975" y="1817370"/>
            <a:ext cx="1078587" cy="1725811"/>
          </a:xfrm>
          <a:prstGeom prst="rect">
            <a:avLst/>
          </a:prstGeom>
        </p:spPr>
      </p:pic>
      <p:sp>
        <p:nvSpPr>
          <p:cNvPr id="7" name="Text 2"/>
          <p:cNvSpPr/>
          <p:nvPr/>
        </p:nvSpPr>
        <p:spPr>
          <a:xfrm>
            <a:off x="2157055" y="2032992"/>
            <a:ext cx="2537936" cy="317302"/>
          </a:xfrm>
          <a:prstGeom prst="rect">
            <a:avLst/>
          </a:prstGeom>
          <a:noFill/>
          <a:ln/>
        </p:spPr>
        <p:txBody>
          <a:bodyPr wrap="none" rtlCol="0" anchor="t"/>
          <a:lstStyle/>
          <a:p>
            <a:pPr marL="0" indent="0" algn="l">
              <a:lnSpc>
                <a:spcPts val="2498"/>
              </a:lnSpc>
              <a:buNone/>
            </a:pPr>
            <a:r>
              <a:rPr lang="en-US" sz="1998" b="1" kern="0" spc="-40" dirty="0">
                <a:solidFill>
                  <a:srgbClr val="272525"/>
                </a:solidFill>
                <a:latin typeface="adonis-web" pitchFamily="34" charset="0"/>
                <a:ea typeface="adonis-web" pitchFamily="34" charset="-122"/>
                <a:cs typeface="adonis-web" pitchFamily="34" charset="-120"/>
              </a:rPr>
              <a:t>Selection</a:t>
            </a:r>
            <a:endParaRPr lang="en-US" sz="1998" dirty="0"/>
          </a:p>
        </p:txBody>
      </p:sp>
      <p:sp>
        <p:nvSpPr>
          <p:cNvPr id="8" name="Text 3"/>
          <p:cNvSpPr/>
          <p:nvPr/>
        </p:nvSpPr>
        <p:spPr>
          <a:xfrm>
            <a:off x="2157055" y="2479715"/>
            <a:ext cx="6231969" cy="690324"/>
          </a:xfrm>
          <a:prstGeom prst="rect">
            <a:avLst/>
          </a:prstGeom>
          <a:noFill/>
          <a:ln/>
        </p:spPr>
        <p:txBody>
          <a:bodyPr wrap="square" rtlCol="0" anchor="t"/>
          <a:lstStyle/>
          <a:p>
            <a:pPr marL="0" indent="0" algn="l">
              <a:lnSpc>
                <a:spcPts val="2718"/>
              </a:lnSpc>
              <a:buNone/>
            </a:pPr>
            <a:r>
              <a:rPr lang="en-US" sz="1699" kern="0" spc="-34" dirty="0">
                <a:solidFill>
                  <a:srgbClr val="272525"/>
                </a:solidFill>
                <a:latin typeface="Source Sans Pro" pitchFamily="34" charset="0"/>
                <a:ea typeface="Source Sans Pro" pitchFamily="34" charset="-122"/>
                <a:cs typeface="Source Sans Pro" pitchFamily="34" charset="-120"/>
              </a:rPr>
              <a:t>Curators meticulously select significant items for digitization, ensuring the preservation of the most valuable and representative artifacts.</a:t>
            </a:r>
            <a:endParaRPr lang="en-US" sz="1699" dirty="0"/>
          </a:p>
        </p:txBody>
      </p:sp>
      <p:pic>
        <p:nvPicPr>
          <p:cNvPr id="9" name="Image 3" descr="preencoded.png"/>
          <p:cNvPicPr>
            <a:picLocks noChangeAspect="1"/>
          </p:cNvPicPr>
          <p:nvPr/>
        </p:nvPicPr>
        <p:blipFill>
          <a:blip r:embed="rId6"/>
          <a:stretch>
            <a:fillRect/>
          </a:stretch>
        </p:blipFill>
        <p:spPr>
          <a:xfrm>
            <a:off x="754975" y="3543181"/>
            <a:ext cx="1078587" cy="1913453"/>
          </a:xfrm>
          <a:prstGeom prst="rect">
            <a:avLst/>
          </a:prstGeom>
        </p:spPr>
      </p:pic>
      <p:sp>
        <p:nvSpPr>
          <p:cNvPr id="10" name="Text 4"/>
          <p:cNvSpPr/>
          <p:nvPr/>
        </p:nvSpPr>
        <p:spPr>
          <a:xfrm>
            <a:off x="2157055" y="3758803"/>
            <a:ext cx="2537936" cy="317302"/>
          </a:xfrm>
          <a:prstGeom prst="rect">
            <a:avLst/>
          </a:prstGeom>
          <a:noFill/>
          <a:ln/>
        </p:spPr>
        <p:txBody>
          <a:bodyPr wrap="none" rtlCol="0" anchor="t"/>
          <a:lstStyle/>
          <a:p>
            <a:pPr marL="0" indent="0" algn="l">
              <a:lnSpc>
                <a:spcPts val="2498"/>
              </a:lnSpc>
              <a:buNone/>
            </a:pPr>
            <a:r>
              <a:rPr lang="en-US" sz="1998" b="1" kern="0" spc="-40" dirty="0">
                <a:solidFill>
                  <a:srgbClr val="272525"/>
                </a:solidFill>
                <a:latin typeface="adonis-web" pitchFamily="34" charset="0"/>
                <a:ea typeface="adonis-web" pitchFamily="34" charset="-122"/>
                <a:cs typeface="adonis-web" pitchFamily="34" charset="-120"/>
              </a:rPr>
              <a:t>Organization</a:t>
            </a:r>
            <a:endParaRPr lang="en-US" sz="1998" dirty="0"/>
          </a:p>
        </p:txBody>
      </p:sp>
      <p:sp>
        <p:nvSpPr>
          <p:cNvPr id="11" name="Text 5"/>
          <p:cNvSpPr/>
          <p:nvPr/>
        </p:nvSpPr>
        <p:spPr>
          <a:xfrm>
            <a:off x="2157055" y="4205526"/>
            <a:ext cx="6231969" cy="1035487"/>
          </a:xfrm>
          <a:prstGeom prst="rect">
            <a:avLst/>
          </a:prstGeom>
          <a:noFill/>
          <a:ln/>
        </p:spPr>
        <p:txBody>
          <a:bodyPr wrap="square" rtlCol="0" anchor="t"/>
          <a:lstStyle/>
          <a:p>
            <a:pPr marL="0" indent="0" algn="l">
              <a:lnSpc>
                <a:spcPts val="2718"/>
              </a:lnSpc>
              <a:buNone/>
            </a:pPr>
            <a:r>
              <a:rPr lang="en-US" sz="1699" kern="0" spc="-34" dirty="0">
                <a:solidFill>
                  <a:srgbClr val="272525"/>
                </a:solidFill>
                <a:latin typeface="Source Sans Pro" pitchFamily="34" charset="0"/>
                <a:ea typeface="Source Sans Pro" pitchFamily="34" charset="-122"/>
                <a:cs typeface="Source Sans Pro" pitchFamily="34" charset="-120"/>
              </a:rPr>
              <a:t>Digital content is organized and structured for accessibility and ease of navigation. This involves creating hierarchies, using tags and keywords, and designing intuitive interfaces.</a:t>
            </a:r>
            <a:endParaRPr lang="en-US" sz="1699" dirty="0"/>
          </a:p>
        </p:txBody>
      </p:sp>
      <p:pic>
        <p:nvPicPr>
          <p:cNvPr id="12" name="Image 4" descr="preencoded.png"/>
          <p:cNvPicPr>
            <a:picLocks noChangeAspect="1"/>
          </p:cNvPicPr>
          <p:nvPr/>
        </p:nvPicPr>
        <p:blipFill>
          <a:blip r:embed="rId7"/>
          <a:stretch>
            <a:fillRect/>
          </a:stretch>
        </p:blipFill>
        <p:spPr>
          <a:xfrm>
            <a:off x="754975" y="5456634"/>
            <a:ext cx="1078587" cy="1913453"/>
          </a:xfrm>
          <a:prstGeom prst="rect">
            <a:avLst/>
          </a:prstGeom>
        </p:spPr>
      </p:pic>
      <p:sp>
        <p:nvSpPr>
          <p:cNvPr id="13" name="Text 6"/>
          <p:cNvSpPr/>
          <p:nvPr/>
        </p:nvSpPr>
        <p:spPr>
          <a:xfrm>
            <a:off x="2157055" y="5672257"/>
            <a:ext cx="2537936" cy="317302"/>
          </a:xfrm>
          <a:prstGeom prst="rect">
            <a:avLst/>
          </a:prstGeom>
          <a:noFill/>
          <a:ln/>
        </p:spPr>
        <p:txBody>
          <a:bodyPr wrap="none" rtlCol="0" anchor="t"/>
          <a:lstStyle/>
          <a:p>
            <a:pPr marL="0" indent="0" algn="l">
              <a:lnSpc>
                <a:spcPts val="2498"/>
              </a:lnSpc>
              <a:buNone/>
            </a:pPr>
            <a:r>
              <a:rPr lang="en-US" sz="1998" b="1" kern="0" spc="-40" dirty="0">
                <a:solidFill>
                  <a:srgbClr val="272525"/>
                </a:solidFill>
                <a:latin typeface="adonis-web" pitchFamily="34" charset="0"/>
                <a:ea typeface="adonis-web" pitchFamily="34" charset="-122"/>
                <a:cs typeface="adonis-web" pitchFamily="34" charset="-120"/>
              </a:rPr>
              <a:t>Presentation</a:t>
            </a:r>
            <a:endParaRPr lang="en-US" sz="1998" dirty="0"/>
          </a:p>
        </p:txBody>
      </p:sp>
      <p:sp>
        <p:nvSpPr>
          <p:cNvPr id="14" name="Text 7"/>
          <p:cNvSpPr/>
          <p:nvPr/>
        </p:nvSpPr>
        <p:spPr>
          <a:xfrm>
            <a:off x="2157055" y="6118979"/>
            <a:ext cx="6231969" cy="1035487"/>
          </a:xfrm>
          <a:prstGeom prst="rect">
            <a:avLst/>
          </a:prstGeom>
          <a:noFill/>
          <a:ln/>
        </p:spPr>
        <p:txBody>
          <a:bodyPr wrap="square" rtlCol="0" anchor="t"/>
          <a:lstStyle/>
          <a:p>
            <a:pPr marL="0" indent="0" algn="l">
              <a:lnSpc>
                <a:spcPts val="2718"/>
              </a:lnSpc>
              <a:buNone/>
            </a:pPr>
            <a:r>
              <a:rPr lang="en-US" sz="1699" kern="0" spc="-34" dirty="0">
                <a:solidFill>
                  <a:srgbClr val="272525"/>
                </a:solidFill>
                <a:latin typeface="Source Sans Pro" pitchFamily="34" charset="0"/>
                <a:ea typeface="Source Sans Pro" pitchFamily="34" charset="-122"/>
                <a:cs typeface="Source Sans Pro" pitchFamily="34" charset="-120"/>
              </a:rPr>
              <a:t>Digital platforms are used to display curated content in engaging and interactive ways, allowing users to explore artifacts, learn about history, and connect with cultural heritage in new and innovative ways.</a:t>
            </a:r>
            <a:endParaRPr lang="en-US" sz="169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624376"/>
          </a:xfrm>
          <a:prstGeom prst="rect">
            <a:avLst/>
          </a:prstGeom>
        </p:spPr>
      </p:pic>
      <p:sp>
        <p:nvSpPr>
          <p:cNvPr id="5" name="Text 1"/>
          <p:cNvSpPr/>
          <p:nvPr/>
        </p:nvSpPr>
        <p:spPr>
          <a:xfrm>
            <a:off x="1918216" y="3201710"/>
            <a:ext cx="9290566" cy="617458"/>
          </a:xfrm>
          <a:prstGeom prst="rect">
            <a:avLst/>
          </a:prstGeom>
          <a:noFill/>
          <a:ln/>
        </p:spPr>
        <p:txBody>
          <a:bodyPr wrap="none" rtlCol="0" anchor="t"/>
          <a:lstStyle/>
          <a:p>
            <a:pPr marL="0" indent="0">
              <a:lnSpc>
                <a:spcPts val="4862"/>
              </a:lnSpc>
              <a:buNone/>
            </a:pPr>
            <a:r>
              <a:rPr lang="en-US" sz="3890" b="1" kern="0" spc="-78" dirty="0">
                <a:solidFill>
                  <a:srgbClr val="D75BE2"/>
                </a:solidFill>
                <a:latin typeface="adonis-web" pitchFamily="34" charset="0"/>
                <a:ea typeface="adonis-web" pitchFamily="34" charset="-122"/>
                <a:cs typeface="adonis-web" pitchFamily="34" charset="-120"/>
              </a:rPr>
              <a:t>Ethical Considerations in Digital Preservation</a:t>
            </a:r>
            <a:endParaRPr lang="en-US" sz="3890" dirty="0"/>
          </a:p>
        </p:txBody>
      </p:sp>
      <p:pic>
        <p:nvPicPr>
          <p:cNvPr id="6" name="Image 2" descr="preencoded.png"/>
          <p:cNvPicPr>
            <a:picLocks noChangeAspect="1"/>
          </p:cNvPicPr>
          <p:nvPr/>
        </p:nvPicPr>
        <p:blipFill>
          <a:blip r:embed="rId5"/>
          <a:stretch>
            <a:fillRect/>
          </a:stretch>
        </p:blipFill>
        <p:spPr>
          <a:xfrm>
            <a:off x="1918216" y="4134088"/>
            <a:ext cx="524828" cy="524828"/>
          </a:xfrm>
          <a:prstGeom prst="rect">
            <a:avLst/>
          </a:prstGeom>
        </p:spPr>
      </p:pic>
      <p:sp>
        <p:nvSpPr>
          <p:cNvPr id="7" name="Text 2"/>
          <p:cNvSpPr/>
          <p:nvPr/>
        </p:nvSpPr>
        <p:spPr>
          <a:xfrm>
            <a:off x="1918216" y="4868823"/>
            <a:ext cx="2469952" cy="308729"/>
          </a:xfrm>
          <a:prstGeom prst="rect">
            <a:avLst/>
          </a:prstGeom>
          <a:noFill/>
          <a:ln/>
        </p:spPr>
        <p:txBody>
          <a:bodyPr wrap="none" rtlCol="0" anchor="t"/>
          <a:lstStyle/>
          <a:p>
            <a:pPr marL="0" indent="0" algn="l">
              <a:lnSpc>
                <a:spcPts val="2431"/>
              </a:lnSpc>
              <a:buNone/>
            </a:pPr>
            <a:r>
              <a:rPr lang="en-US" sz="1945" b="1" kern="0" spc="-39" dirty="0">
                <a:solidFill>
                  <a:srgbClr val="272525"/>
                </a:solidFill>
                <a:latin typeface="adonis-web" pitchFamily="34" charset="0"/>
                <a:ea typeface="adonis-web" pitchFamily="34" charset="-122"/>
                <a:cs typeface="adonis-web" pitchFamily="34" charset="-120"/>
              </a:rPr>
              <a:t>Cultural Sensitivity</a:t>
            </a:r>
            <a:endParaRPr lang="en-US" sz="1945" dirty="0"/>
          </a:p>
        </p:txBody>
      </p:sp>
      <p:sp>
        <p:nvSpPr>
          <p:cNvPr id="8" name="Text 3"/>
          <p:cNvSpPr/>
          <p:nvPr/>
        </p:nvSpPr>
        <p:spPr>
          <a:xfrm>
            <a:off x="1918216" y="5303520"/>
            <a:ext cx="3388043" cy="2350294"/>
          </a:xfrm>
          <a:prstGeom prst="rect">
            <a:avLst/>
          </a:prstGeom>
          <a:noFill/>
          <a:ln/>
        </p:spPr>
        <p:txBody>
          <a:bodyPr wrap="square" rtlCol="0" anchor="t"/>
          <a:lstStyle/>
          <a:p>
            <a:pPr marL="0" indent="0" algn="l">
              <a:lnSpc>
                <a:spcPts val="2645"/>
              </a:lnSpc>
              <a:buNone/>
            </a:pPr>
            <a:r>
              <a:rPr lang="en-US" sz="1653" kern="0" spc="-33" dirty="0">
                <a:solidFill>
                  <a:srgbClr val="272525"/>
                </a:solidFill>
                <a:latin typeface="Source Sans Pro" pitchFamily="34" charset="0"/>
                <a:ea typeface="Source Sans Pro" pitchFamily="34" charset="-122"/>
                <a:cs typeface="Source Sans Pro" pitchFamily="34" charset="-120"/>
              </a:rPr>
              <a:t>Digital representations must be culturally sensitive and respectful of the values and significance of the heritage being preserved. Consultation with cultural groups is crucial to ensure appropriate representation and avoid misinterpretations.</a:t>
            </a:r>
            <a:endParaRPr lang="en-US" sz="1653" dirty="0"/>
          </a:p>
        </p:txBody>
      </p:sp>
      <p:pic>
        <p:nvPicPr>
          <p:cNvPr id="9" name="Image 3" descr="preencoded.png"/>
          <p:cNvPicPr>
            <a:picLocks noChangeAspect="1"/>
          </p:cNvPicPr>
          <p:nvPr/>
        </p:nvPicPr>
        <p:blipFill>
          <a:blip r:embed="rId6"/>
          <a:stretch>
            <a:fillRect/>
          </a:stretch>
        </p:blipFill>
        <p:spPr>
          <a:xfrm>
            <a:off x="5621179" y="4134088"/>
            <a:ext cx="524828" cy="524828"/>
          </a:xfrm>
          <a:prstGeom prst="rect">
            <a:avLst/>
          </a:prstGeom>
        </p:spPr>
      </p:pic>
      <p:sp>
        <p:nvSpPr>
          <p:cNvPr id="10" name="Text 4"/>
          <p:cNvSpPr/>
          <p:nvPr/>
        </p:nvSpPr>
        <p:spPr>
          <a:xfrm>
            <a:off x="5621179" y="4868823"/>
            <a:ext cx="2469952" cy="308729"/>
          </a:xfrm>
          <a:prstGeom prst="rect">
            <a:avLst/>
          </a:prstGeom>
          <a:noFill/>
          <a:ln/>
        </p:spPr>
        <p:txBody>
          <a:bodyPr wrap="none" rtlCol="0" anchor="t"/>
          <a:lstStyle/>
          <a:p>
            <a:pPr marL="0" indent="0" algn="l">
              <a:lnSpc>
                <a:spcPts val="2431"/>
              </a:lnSpc>
              <a:buNone/>
            </a:pPr>
            <a:r>
              <a:rPr lang="en-US" sz="1945" b="1" kern="0" spc="-39" dirty="0">
                <a:solidFill>
                  <a:srgbClr val="272525"/>
                </a:solidFill>
                <a:latin typeface="adonis-web" pitchFamily="34" charset="0"/>
                <a:ea typeface="adonis-web" pitchFamily="34" charset="-122"/>
                <a:cs typeface="adonis-web" pitchFamily="34" charset="-120"/>
              </a:rPr>
              <a:t>Intellectual Property</a:t>
            </a:r>
            <a:endParaRPr lang="en-US" sz="1945" dirty="0"/>
          </a:p>
        </p:txBody>
      </p:sp>
      <p:sp>
        <p:nvSpPr>
          <p:cNvPr id="11" name="Text 5"/>
          <p:cNvSpPr/>
          <p:nvPr/>
        </p:nvSpPr>
        <p:spPr>
          <a:xfrm>
            <a:off x="5621179" y="5303520"/>
            <a:ext cx="3388043" cy="1678781"/>
          </a:xfrm>
          <a:prstGeom prst="rect">
            <a:avLst/>
          </a:prstGeom>
          <a:noFill/>
          <a:ln/>
        </p:spPr>
        <p:txBody>
          <a:bodyPr wrap="square" rtlCol="0" anchor="t"/>
          <a:lstStyle/>
          <a:p>
            <a:pPr marL="0" indent="0" algn="l">
              <a:lnSpc>
                <a:spcPts val="2645"/>
              </a:lnSpc>
              <a:buNone/>
            </a:pPr>
            <a:r>
              <a:rPr lang="en-US" sz="1653" kern="0" spc="-33" dirty="0">
                <a:solidFill>
                  <a:srgbClr val="272525"/>
                </a:solidFill>
                <a:latin typeface="Source Sans Pro" pitchFamily="34" charset="0"/>
                <a:ea typeface="Source Sans Pro" pitchFamily="34" charset="-122"/>
                <a:cs typeface="Source Sans Pro" pitchFamily="34" charset="-120"/>
              </a:rPr>
              <a:t>Respecting copyright and ownership of digital content is paramount. Permissions must be secured for use and distribution of digitized items, ensuring ethical and legal compliance.</a:t>
            </a:r>
            <a:endParaRPr lang="en-US" sz="1653" dirty="0"/>
          </a:p>
        </p:txBody>
      </p:sp>
      <p:pic>
        <p:nvPicPr>
          <p:cNvPr id="12" name="Image 4" descr="preencoded.png"/>
          <p:cNvPicPr>
            <a:picLocks noChangeAspect="1"/>
          </p:cNvPicPr>
          <p:nvPr/>
        </p:nvPicPr>
        <p:blipFill>
          <a:blip r:embed="rId7"/>
          <a:stretch>
            <a:fillRect/>
          </a:stretch>
        </p:blipFill>
        <p:spPr>
          <a:xfrm>
            <a:off x="9324142" y="4134088"/>
            <a:ext cx="524828" cy="524828"/>
          </a:xfrm>
          <a:prstGeom prst="rect">
            <a:avLst/>
          </a:prstGeom>
        </p:spPr>
      </p:pic>
      <p:sp>
        <p:nvSpPr>
          <p:cNvPr id="13" name="Text 6"/>
          <p:cNvSpPr/>
          <p:nvPr/>
        </p:nvSpPr>
        <p:spPr>
          <a:xfrm>
            <a:off x="9324142" y="4868823"/>
            <a:ext cx="2469952" cy="308729"/>
          </a:xfrm>
          <a:prstGeom prst="rect">
            <a:avLst/>
          </a:prstGeom>
          <a:noFill/>
          <a:ln/>
        </p:spPr>
        <p:txBody>
          <a:bodyPr wrap="none" rtlCol="0" anchor="t"/>
          <a:lstStyle/>
          <a:p>
            <a:pPr marL="0" indent="0" algn="l">
              <a:lnSpc>
                <a:spcPts val="2431"/>
              </a:lnSpc>
              <a:buNone/>
            </a:pPr>
            <a:r>
              <a:rPr lang="en-US" sz="1945" b="1" kern="0" spc="-39" dirty="0">
                <a:solidFill>
                  <a:srgbClr val="272525"/>
                </a:solidFill>
                <a:latin typeface="adonis-web" pitchFamily="34" charset="0"/>
                <a:ea typeface="adonis-web" pitchFamily="34" charset="-122"/>
                <a:cs typeface="adonis-web" pitchFamily="34" charset="-120"/>
              </a:rPr>
              <a:t>Sustainability</a:t>
            </a:r>
            <a:endParaRPr lang="en-US" sz="1945" dirty="0"/>
          </a:p>
        </p:txBody>
      </p:sp>
      <p:sp>
        <p:nvSpPr>
          <p:cNvPr id="14" name="Text 7"/>
          <p:cNvSpPr/>
          <p:nvPr/>
        </p:nvSpPr>
        <p:spPr>
          <a:xfrm>
            <a:off x="9324142" y="5303520"/>
            <a:ext cx="3388043" cy="2350294"/>
          </a:xfrm>
          <a:prstGeom prst="rect">
            <a:avLst/>
          </a:prstGeom>
          <a:noFill/>
          <a:ln/>
        </p:spPr>
        <p:txBody>
          <a:bodyPr wrap="square" rtlCol="0" anchor="t"/>
          <a:lstStyle/>
          <a:p>
            <a:pPr marL="0" indent="0" algn="l">
              <a:lnSpc>
                <a:spcPts val="2645"/>
              </a:lnSpc>
              <a:buNone/>
            </a:pPr>
            <a:r>
              <a:rPr lang="en-US" sz="1653" kern="0" spc="-33" dirty="0">
                <a:solidFill>
                  <a:srgbClr val="272525"/>
                </a:solidFill>
                <a:latin typeface="Source Sans Pro" pitchFamily="34" charset="0"/>
                <a:ea typeface="Source Sans Pro" pitchFamily="34" charset="-122"/>
                <a:cs typeface="Source Sans Pro" pitchFamily="34" charset="-120"/>
              </a:rPr>
              <a:t>Ensuring long-term access to digital archives requires careful planning and maintenance. Regular updates, preservation of digital files, and the development of sustainable strategies are crucial for maintaining the accessibility of digital heritage.</a:t>
            </a:r>
            <a:endParaRPr lang="en-US" sz="1653"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23117"/>
            <a:ext cx="5577721" cy="508159"/>
          </a:xfrm>
          <a:prstGeom prst="rect">
            <a:avLst/>
          </a:prstGeom>
          <a:noFill/>
          <a:ln/>
        </p:spPr>
        <p:txBody>
          <a:bodyPr wrap="none" rtlCol="0" anchor="t"/>
          <a:lstStyle/>
          <a:p>
            <a:pPr marL="0" indent="0">
              <a:lnSpc>
                <a:spcPts val="4002"/>
              </a:lnSpc>
              <a:buNone/>
            </a:pPr>
            <a:r>
              <a:rPr lang="en-US" sz="3202" b="1" kern="0" spc="-64" dirty="0">
                <a:solidFill>
                  <a:srgbClr val="D75BE2"/>
                </a:solidFill>
                <a:latin typeface="adonis-web" pitchFamily="34" charset="0"/>
                <a:ea typeface="adonis-web" pitchFamily="34" charset="-122"/>
                <a:cs typeface="adonis-web" pitchFamily="34" charset="-120"/>
              </a:rPr>
              <a:t>Challenges and Future Directions</a:t>
            </a:r>
            <a:endParaRPr lang="en-US" sz="3202" dirty="0"/>
          </a:p>
        </p:txBody>
      </p:sp>
      <p:sp>
        <p:nvSpPr>
          <p:cNvPr id="6" name="Shape 2"/>
          <p:cNvSpPr/>
          <p:nvPr/>
        </p:nvSpPr>
        <p:spPr>
          <a:xfrm>
            <a:off x="604837" y="2084784"/>
            <a:ext cx="388739" cy="388739"/>
          </a:xfrm>
          <a:prstGeom prst="roundRect">
            <a:avLst>
              <a:gd name="adj" fmla="val 18672"/>
            </a:avLst>
          </a:prstGeom>
          <a:solidFill>
            <a:srgbClr val="F4D4F7"/>
          </a:solidFill>
          <a:ln w="7620">
            <a:solidFill>
              <a:srgbClr val="DABADD"/>
            </a:solidFill>
            <a:prstDash val="solid"/>
          </a:ln>
        </p:spPr>
      </p:sp>
      <p:sp>
        <p:nvSpPr>
          <p:cNvPr id="7" name="Text 3"/>
          <p:cNvSpPr/>
          <p:nvPr/>
        </p:nvSpPr>
        <p:spPr>
          <a:xfrm>
            <a:off x="732234" y="2157174"/>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1</a:t>
            </a:r>
            <a:endParaRPr lang="en-US" sz="1921" dirty="0"/>
          </a:p>
        </p:txBody>
      </p:sp>
      <p:sp>
        <p:nvSpPr>
          <p:cNvPr id="8" name="Text 4"/>
          <p:cNvSpPr/>
          <p:nvPr/>
        </p:nvSpPr>
        <p:spPr>
          <a:xfrm>
            <a:off x="1166336" y="2084784"/>
            <a:ext cx="2151698"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Technological Limitations</a:t>
            </a:r>
            <a:endParaRPr lang="en-US" sz="1601" dirty="0"/>
          </a:p>
        </p:txBody>
      </p:sp>
      <p:sp>
        <p:nvSpPr>
          <p:cNvPr id="9" name="Text 5"/>
          <p:cNvSpPr/>
          <p:nvPr/>
        </p:nvSpPr>
        <p:spPr>
          <a:xfrm>
            <a:off x="1166336" y="2442567"/>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Challenges include the high costs associated with VR development, the need for specialized skills and equipment, and the ongoing development of more advanced VR technologies.</a:t>
            </a:r>
            <a:endParaRPr lang="en-US" sz="1361" dirty="0"/>
          </a:p>
        </p:txBody>
      </p:sp>
      <p:sp>
        <p:nvSpPr>
          <p:cNvPr id="10" name="Shape 6"/>
          <p:cNvSpPr/>
          <p:nvPr/>
        </p:nvSpPr>
        <p:spPr>
          <a:xfrm>
            <a:off x="604837" y="3362801"/>
            <a:ext cx="388739" cy="388739"/>
          </a:xfrm>
          <a:prstGeom prst="roundRect">
            <a:avLst>
              <a:gd name="adj" fmla="val 18672"/>
            </a:avLst>
          </a:prstGeom>
          <a:solidFill>
            <a:srgbClr val="F4D4F7"/>
          </a:solidFill>
          <a:ln w="7620">
            <a:solidFill>
              <a:srgbClr val="DABADD"/>
            </a:solidFill>
            <a:prstDash val="solid"/>
          </a:ln>
        </p:spPr>
      </p:sp>
      <p:sp>
        <p:nvSpPr>
          <p:cNvPr id="11" name="Text 7"/>
          <p:cNvSpPr/>
          <p:nvPr/>
        </p:nvSpPr>
        <p:spPr>
          <a:xfrm>
            <a:off x="732234" y="3435191"/>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2</a:t>
            </a:r>
            <a:endParaRPr lang="en-US" sz="1921" dirty="0"/>
          </a:p>
        </p:txBody>
      </p:sp>
      <p:sp>
        <p:nvSpPr>
          <p:cNvPr id="12" name="Text 8"/>
          <p:cNvSpPr/>
          <p:nvPr/>
        </p:nvSpPr>
        <p:spPr>
          <a:xfrm>
            <a:off x="1166336" y="3362801"/>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Funding</a:t>
            </a:r>
            <a:endParaRPr lang="en-US" sz="1601" dirty="0"/>
          </a:p>
        </p:txBody>
      </p:sp>
      <p:sp>
        <p:nvSpPr>
          <p:cNvPr id="13" name="Text 9"/>
          <p:cNvSpPr/>
          <p:nvPr/>
        </p:nvSpPr>
        <p:spPr>
          <a:xfrm>
            <a:off x="1166336" y="3720584"/>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Securing financial resources for long-term digital preservation projects is crucial. Engaging with donors, government agencies, and private organizations is essential to sustain these initiatives.</a:t>
            </a:r>
            <a:endParaRPr lang="en-US" sz="1361" dirty="0"/>
          </a:p>
        </p:txBody>
      </p:sp>
      <p:sp>
        <p:nvSpPr>
          <p:cNvPr id="14" name="Shape 10"/>
          <p:cNvSpPr/>
          <p:nvPr/>
        </p:nvSpPr>
        <p:spPr>
          <a:xfrm>
            <a:off x="604837" y="4640818"/>
            <a:ext cx="388739" cy="388739"/>
          </a:xfrm>
          <a:prstGeom prst="roundRect">
            <a:avLst>
              <a:gd name="adj" fmla="val 18672"/>
            </a:avLst>
          </a:prstGeom>
          <a:solidFill>
            <a:srgbClr val="F4D4F7"/>
          </a:solidFill>
          <a:ln w="7620">
            <a:solidFill>
              <a:srgbClr val="DABADD"/>
            </a:solidFill>
            <a:prstDash val="solid"/>
          </a:ln>
        </p:spPr>
      </p:sp>
      <p:sp>
        <p:nvSpPr>
          <p:cNvPr id="15" name="Text 11"/>
          <p:cNvSpPr/>
          <p:nvPr/>
        </p:nvSpPr>
        <p:spPr>
          <a:xfrm>
            <a:off x="732234" y="4713208"/>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3</a:t>
            </a:r>
            <a:endParaRPr lang="en-US" sz="1921" dirty="0"/>
          </a:p>
        </p:txBody>
      </p:sp>
      <p:sp>
        <p:nvSpPr>
          <p:cNvPr id="16" name="Text 12"/>
          <p:cNvSpPr/>
          <p:nvPr/>
        </p:nvSpPr>
        <p:spPr>
          <a:xfrm>
            <a:off x="1166336" y="4640818"/>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Training</a:t>
            </a:r>
            <a:endParaRPr lang="en-US" sz="1601" dirty="0"/>
          </a:p>
        </p:txBody>
      </p:sp>
      <p:sp>
        <p:nvSpPr>
          <p:cNvPr id="17" name="Text 13"/>
          <p:cNvSpPr/>
          <p:nvPr/>
        </p:nvSpPr>
        <p:spPr>
          <a:xfrm>
            <a:off x="1166336" y="4998601"/>
            <a:ext cx="737282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need for skilled professionals in digital archiving, VR development, and cultural heritage management is growing. Investing in training and education programs is crucial to develop the workforce necessary for successful digital preservation.</a:t>
            </a:r>
            <a:endParaRPr lang="en-US" sz="1361" dirty="0"/>
          </a:p>
        </p:txBody>
      </p:sp>
      <p:sp>
        <p:nvSpPr>
          <p:cNvPr id="18" name="Shape 14"/>
          <p:cNvSpPr/>
          <p:nvPr/>
        </p:nvSpPr>
        <p:spPr>
          <a:xfrm>
            <a:off x="604837" y="6195417"/>
            <a:ext cx="388739" cy="388739"/>
          </a:xfrm>
          <a:prstGeom prst="roundRect">
            <a:avLst>
              <a:gd name="adj" fmla="val 18672"/>
            </a:avLst>
          </a:prstGeom>
          <a:solidFill>
            <a:srgbClr val="F4D4F7"/>
          </a:solidFill>
          <a:ln w="7620">
            <a:solidFill>
              <a:srgbClr val="DABADD"/>
            </a:solidFill>
            <a:prstDash val="solid"/>
          </a:ln>
        </p:spPr>
      </p:sp>
      <p:sp>
        <p:nvSpPr>
          <p:cNvPr id="19" name="Text 15"/>
          <p:cNvSpPr/>
          <p:nvPr/>
        </p:nvSpPr>
        <p:spPr>
          <a:xfrm>
            <a:off x="732234" y="6267807"/>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4</a:t>
            </a:r>
            <a:endParaRPr lang="en-US" sz="1921" dirty="0"/>
          </a:p>
        </p:txBody>
      </p:sp>
      <p:sp>
        <p:nvSpPr>
          <p:cNvPr id="20" name="Text 16"/>
          <p:cNvSpPr/>
          <p:nvPr/>
        </p:nvSpPr>
        <p:spPr>
          <a:xfrm>
            <a:off x="1166336" y="6195417"/>
            <a:ext cx="2334578"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Accessibility and Inclusivity</a:t>
            </a:r>
            <a:endParaRPr lang="en-US" sz="1601" dirty="0"/>
          </a:p>
        </p:txBody>
      </p:sp>
      <p:sp>
        <p:nvSpPr>
          <p:cNvPr id="21" name="Text 17"/>
          <p:cNvSpPr/>
          <p:nvPr/>
        </p:nvSpPr>
        <p:spPr>
          <a:xfrm>
            <a:off x="1166336" y="6553200"/>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Ensuring that digital heritage projects are accessible to all individuals, regardless of location, disability, or socioeconomic background, is a key challenge and an ongoing priority.</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1119</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Jaswanth Kollipara</cp:lastModifiedBy>
  <cp:revision>3</cp:revision>
  <dcterms:created xsi:type="dcterms:W3CDTF">2024-07-18T14:02:27Z</dcterms:created>
  <dcterms:modified xsi:type="dcterms:W3CDTF">2024-07-18T14:05:46Z</dcterms:modified>
</cp:coreProperties>
</file>